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3.xml" ContentType="application/vnd.openxmlformats-officedocument.presentationml.notesSlide+xml"/>
  <Override PartName="/ppt/tags/tag53.xml" ContentType="application/vnd.openxmlformats-officedocument.presentationml.tags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tags/tag56.xml" ContentType="application/vnd.openxmlformats-officedocument.presentationml.tags+xml"/>
  <Override PartName="/ppt/notesSlides/notesSlide1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7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2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4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5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6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7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0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2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33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4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35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3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37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38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39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40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41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42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13"/>
  </p:notesMasterIdLst>
  <p:handoutMasterIdLst>
    <p:handoutMasterId r:id="rId114"/>
  </p:handoutMasterIdLst>
  <p:sldIdLst>
    <p:sldId id="279" r:id="rId2"/>
    <p:sldId id="284" r:id="rId3"/>
    <p:sldId id="381" r:id="rId4"/>
    <p:sldId id="346" r:id="rId5"/>
    <p:sldId id="347" r:id="rId6"/>
    <p:sldId id="404" r:id="rId7"/>
    <p:sldId id="349" r:id="rId8"/>
    <p:sldId id="384" r:id="rId9"/>
    <p:sldId id="382" r:id="rId10"/>
    <p:sldId id="351" r:id="rId11"/>
    <p:sldId id="377" r:id="rId12"/>
    <p:sldId id="352" r:id="rId13"/>
    <p:sldId id="378" r:id="rId14"/>
    <p:sldId id="379" r:id="rId15"/>
    <p:sldId id="353" r:id="rId16"/>
    <p:sldId id="363" r:id="rId17"/>
    <p:sldId id="364" r:id="rId18"/>
    <p:sldId id="405" r:id="rId19"/>
    <p:sldId id="406" r:id="rId20"/>
    <p:sldId id="365" r:id="rId21"/>
    <p:sldId id="380" r:id="rId22"/>
    <p:sldId id="383" r:id="rId23"/>
    <p:sldId id="407" r:id="rId24"/>
    <p:sldId id="376" r:id="rId25"/>
    <p:sldId id="354" r:id="rId26"/>
    <p:sldId id="385" r:id="rId27"/>
    <p:sldId id="410" r:id="rId28"/>
    <p:sldId id="386" r:id="rId29"/>
    <p:sldId id="387" r:id="rId30"/>
    <p:sldId id="360" r:id="rId31"/>
    <p:sldId id="411" r:id="rId32"/>
    <p:sldId id="388" r:id="rId33"/>
    <p:sldId id="356" r:id="rId34"/>
    <p:sldId id="357" r:id="rId35"/>
    <p:sldId id="417" r:id="rId36"/>
    <p:sldId id="414" r:id="rId37"/>
    <p:sldId id="415" r:id="rId38"/>
    <p:sldId id="416" r:id="rId39"/>
    <p:sldId id="412" r:id="rId40"/>
    <p:sldId id="389" r:id="rId41"/>
    <p:sldId id="390" r:id="rId42"/>
    <p:sldId id="408" r:id="rId43"/>
    <p:sldId id="367" r:id="rId44"/>
    <p:sldId id="368" r:id="rId45"/>
    <p:sldId id="358" r:id="rId46"/>
    <p:sldId id="391" r:id="rId47"/>
    <p:sldId id="369" r:id="rId48"/>
    <p:sldId id="397" r:id="rId49"/>
    <p:sldId id="370" r:id="rId50"/>
    <p:sldId id="371" r:id="rId51"/>
    <p:sldId id="409" r:id="rId52"/>
    <p:sldId id="398" r:id="rId53"/>
    <p:sldId id="372" r:id="rId54"/>
    <p:sldId id="392" r:id="rId55"/>
    <p:sldId id="393" r:id="rId56"/>
    <p:sldId id="373" r:id="rId57"/>
    <p:sldId id="399" r:id="rId58"/>
    <p:sldId id="374" r:id="rId59"/>
    <p:sldId id="394" r:id="rId60"/>
    <p:sldId id="375" r:id="rId61"/>
    <p:sldId id="395" r:id="rId62"/>
    <p:sldId id="396" r:id="rId63"/>
    <p:sldId id="400" r:id="rId64"/>
    <p:sldId id="403" r:id="rId65"/>
    <p:sldId id="401" r:id="rId66"/>
    <p:sldId id="359" r:id="rId67"/>
    <p:sldId id="361" r:id="rId68"/>
    <p:sldId id="337" r:id="rId69"/>
    <p:sldId id="291" r:id="rId70"/>
    <p:sldId id="343" r:id="rId71"/>
    <p:sldId id="292" r:id="rId72"/>
    <p:sldId id="293" r:id="rId73"/>
    <p:sldId id="296" r:id="rId74"/>
    <p:sldId id="297" r:id="rId75"/>
    <p:sldId id="298" r:id="rId76"/>
    <p:sldId id="299" r:id="rId77"/>
    <p:sldId id="300" r:id="rId78"/>
    <p:sldId id="342" r:id="rId79"/>
    <p:sldId id="301" r:id="rId80"/>
    <p:sldId id="302" r:id="rId81"/>
    <p:sldId id="303" r:id="rId82"/>
    <p:sldId id="304" r:id="rId83"/>
    <p:sldId id="305" r:id="rId84"/>
    <p:sldId id="306" r:id="rId85"/>
    <p:sldId id="308" r:id="rId86"/>
    <p:sldId id="334" r:id="rId87"/>
    <p:sldId id="328" r:id="rId88"/>
    <p:sldId id="327" r:id="rId89"/>
    <p:sldId id="329" r:id="rId90"/>
    <p:sldId id="324" r:id="rId91"/>
    <p:sldId id="330" r:id="rId92"/>
    <p:sldId id="332" r:id="rId93"/>
    <p:sldId id="314" r:id="rId94"/>
    <p:sldId id="318" r:id="rId95"/>
    <p:sldId id="320" r:id="rId96"/>
    <p:sldId id="335" r:id="rId97"/>
    <p:sldId id="321" r:id="rId98"/>
    <p:sldId id="322" r:id="rId99"/>
    <p:sldId id="317" r:id="rId100"/>
    <p:sldId id="315" r:id="rId101"/>
    <p:sldId id="309" r:id="rId102"/>
    <p:sldId id="336" r:id="rId103"/>
    <p:sldId id="341" r:id="rId104"/>
    <p:sldId id="331" r:id="rId105"/>
    <p:sldId id="323" r:id="rId106"/>
    <p:sldId id="258" r:id="rId107"/>
    <p:sldId id="311" r:id="rId108"/>
    <p:sldId id="312" r:id="rId109"/>
    <p:sldId id="345" r:id="rId110"/>
    <p:sldId id="340" r:id="rId111"/>
    <p:sldId id="339" r:id="rId112"/>
  </p:sldIdLst>
  <p:sldSz cx="12192000" cy="6858000"/>
  <p:notesSz cx="6888163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orient="horz" pos="383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294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85" userDrawn="1">
          <p15:clr>
            <a:srgbClr val="A4A3A4"/>
          </p15:clr>
        </p15:guide>
        <p15:guide id="9" orient="horz" pos="2704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480" userDrawn="1">
          <p15:clr>
            <a:srgbClr val="A4A3A4"/>
          </p15:clr>
        </p15:guide>
        <p15:guide id="13" orient="horz" pos="3067" userDrawn="1">
          <p15:clr>
            <a:srgbClr val="A4A3A4"/>
          </p15:clr>
        </p15:guide>
        <p15:guide id="14" orient="horz" pos="1979" userDrawn="1">
          <p15:clr>
            <a:srgbClr val="A4A3A4"/>
          </p15:clr>
        </p15:guide>
        <p15:guide id="15" pos="3900" userDrawn="1">
          <p15:clr>
            <a:srgbClr val="A4A3A4"/>
          </p15:clr>
        </p15:guide>
        <p15:guide id="16" pos="3780" userDrawn="1">
          <p15:clr>
            <a:srgbClr val="A4A3A4"/>
          </p15:clr>
        </p15:guide>
        <p15:guide id="17" pos="2993" userDrawn="1">
          <p15:clr>
            <a:srgbClr val="A4A3A4"/>
          </p15:clr>
        </p15:guide>
        <p15:guide id="18" pos="2872" userDrawn="1">
          <p15:clr>
            <a:srgbClr val="A4A3A4"/>
          </p15:clr>
        </p15:guide>
        <p15:guide id="19" pos="2087" userDrawn="1">
          <p15:clr>
            <a:srgbClr val="A4A3A4"/>
          </p15:clr>
        </p15:guide>
        <p15:guide id="20" pos="1965" userDrawn="1">
          <p15:clr>
            <a:srgbClr val="A4A3A4"/>
          </p15:clr>
        </p15:guide>
        <p15:guide id="21" pos="1179" userDrawn="1">
          <p15:clr>
            <a:srgbClr val="A4A3A4"/>
          </p15:clr>
        </p15:guide>
        <p15:guide id="22" pos="1073" userDrawn="1">
          <p15:clr>
            <a:srgbClr val="A4A3A4"/>
          </p15:clr>
        </p15:guide>
        <p15:guide id="23" pos="272" userDrawn="1">
          <p15:clr>
            <a:srgbClr val="A4A3A4"/>
          </p15:clr>
        </p15:guide>
        <p15:guide id="24" pos="4687" userDrawn="1">
          <p15:clr>
            <a:srgbClr val="A4A3A4"/>
          </p15:clr>
        </p15:guide>
        <p15:guide id="25" pos="4808" userDrawn="1">
          <p15:clr>
            <a:srgbClr val="A4A3A4"/>
          </p15:clr>
        </p15:guide>
        <p15:guide id="26" pos="5593" userDrawn="1">
          <p15:clr>
            <a:srgbClr val="A4A3A4"/>
          </p15:clr>
        </p15:guide>
        <p15:guide id="27" pos="5715" userDrawn="1">
          <p15:clr>
            <a:srgbClr val="A4A3A4"/>
          </p15:clr>
        </p15:guide>
        <p15:guide id="28" pos="6501" userDrawn="1">
          <p15:clr>
            <a:srgbClr val="A4A3A4"/>
          </p15:clr>
        </p15:guide>
        <p15:guide id="29" pos="6623" userDrawn="1">
          <p15:clr>
            <a:srgbClr val="A4A3A4"/>
          </p15:clr>
        </p15:guide>
        <p15:guide id="30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D1"/>
    <a:srgbClr val="F8F8F8"/>
    <a:srgbClr val="0099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1966" autoAdjust="0"/>
  </p:normalViewPr>
  <p:slideViewPr>
    <p:cSldViewPr showGuides="1">
      <p:cViewPr varScale="1">
        <p:scale>
          <a:sx n="103" d="100"/>
          <a:sy n="103" d="100"/>
        </p:scale>
        <p:origin x="1818" y="96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3900"/>
        <p:guide pos="3780"/>
        <p:guide pos="2993"/>
        <p:guide pos="2872"/>
        <p:guide pos="2087"/>
        <p:guide pos="1965"/>
        <p:guide pos="1179"/>
        <p:guide pos="1073"/>
        <p:guide pos="272"/>
        <p:guide pos="4687"/>
        <p:guide pos="4808"/>
        <p:guide pos="5593"/>
        <p:guide pos="5715"/>
        <p:guide pos="6501"/>
        <p:guide pos="6623"/>
        <p:guide pos="74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C3797C4-ED8E-4EA4-959C-2AEEE7E3AD08}" type="datetimeFigureOut">
              <a:rPr lang="de-DE" smtClean="0"/>
              <a:t>14.12.2024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BF1F910-8AA9-49D3-9D40-DBE35BDF93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44B5C22D-DB44-4084-9471-0EB64DB204F9}" type="datetimeFigureOut">
              <a:rPr lang="de-DE" smtClean="0"/>
              <a:t>14.12.2024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50888"/>
            <a:ext cx="6681787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60397"/>
            <a:ext cx="5510530" cy="4509850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9054"/>
            <a:ext cx="2984871" cy="50109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8947F2EB-A273-4CA5-8E41-BC88C509E2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6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can see a linear combination of states could be what we want.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 the first excitation to be a eigenstate with a higher energy and a reduced magnetization.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similiar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coherent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but also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in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lectures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414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|n&gt;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at </a:t>
            </a:r>
            <a:r>
              <a:rPr lang="de-DE" dirty="0" err="1"/>
              <a:t>site</a:t>
            </a:r>
            <a:r>
              <a:rPr lang="de-DE" dirty="0"/>
              <a:t> 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/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titled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endParaRPr lang="de-DE" dirty="0"/>
          </a:p>
          <a:p>
            <a:r>
              <a:rPr lang="de-DE" dirty="0"/>
              <a:t>|k&gt;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orthonormal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972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total magnetization in z is reduced, but the average x and y component are still zero? How can that be?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see here that the z-</a:t>
            </a:r>
            <a:r>
              <a:rPr lang="en-US" dirty="0" err="1"/>
              <a:t>compontne</a:t>
            </a:r>
            <a:r>
              <a:rPr lang="en-US" dirty="0"/>
              <a:t> for a site I seems to be only reduced by 1/N instead of 1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07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C765-ADFD-6626-9E6F-9840F4D6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82469A-35C3-A3F4-918E-7AE23B64E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3D7FB9-8AF8-D904-3F96-EA5C8916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BB5CBD-5881-7CFD-7520-4D5624205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6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A862-8332-214C-6767-0A90A581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99D0FDF-A51C-8067-0733-62D4F4A7C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BDE9F-0634-7BFE-63A9-A6D810501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F3ADE-8F64-EDC1-8C2E-2C32C4BD6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95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z hides under the sum, because the sum over delta runs over all interactions hence sum 1 = z</a:t>
            </a:r>
          </a:p>
          <a:p>
            <a:endParaRPr lang="en-US" dirty="0"/>
          </a:p>
          <a:p>
            <a:r>
              <a:rPr lang="en-US" dirty="0"/>
              <a:t>The sum for the linear chain of spins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75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238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43058-BF59-0F27-0D88-FBCBBEA1C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55575B-5558-6B5C-D25F-80CF2BE1E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A7714E-572F-C15A-9B08-E8382D74C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isotropic</a:t>
            </a:r>
            <a:r>
              <a:rPr lang="de-DE" dirty="0"/>
              <a:t> </a:t>
            </a:r>
            <a:r>
              <a:rPr lang="de-DE" dirty="0" err="1"/>
              <a:t>hamilotoain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quantisation</a:t>
            </a:r>
            <a:r>
              <a:rPr lang="de-DE" dirty="0"/>
              <a:t> </a:t>
            </a:r>
            <a:r>
              <a:rPr lang="de-DE" dirty="0" err="1"/>
              <a:t>axis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Anisotropy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like (</a:t>
            </a:r>
            <a:r>
              <a:rPr lang="de-DE" dirty="0" err="1"/>
              <a:t>write</a:t>
            </a:r>
            <a:r>
              <a:rPr lang="de-DE" dirty="0"/>
              <a:t> on </a:t>
            </a:r>
            <a:r>
              <a:rPr lang="de-DE" dirty="0" err="1"/>
              <a:t>blackboard</a:t>
            </a:r>
            <a:r>
              <a:rPr lang="de-DE" dirty="0"/>
              <a:t> </a:t>
            </a:r>
            <a:r>
              <a:rPr lang="de-DE" dirty="0" err="1"/>
              <a:t>maybe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74EF4D-A510-B2A2-5492-8A81113D2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22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41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A02E1-3D8B-8758-1A17-C8A4D73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93984A-F1EB-BD8D-3156-335CB0C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3EA4EB-DD6D-FF56-FE92-BD69A70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8CDFE-3354-CCBF-AB48-EC4EB6CF9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Gucken uns gleich wechselwirkenden Magnetismus an, vorher guckt ihr euch aber die Interaktion eines Spins mit einem Feld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0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2DD8-E132-8133-5B94-8B5C1E59A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6C7AB8-2576-6339-823D-2FE99E799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DAFCD8-21C5-706C-5AB9-90ABB912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51CC4-C412-CDA1-C278-916DF4B1E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403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4262-F2C1-E9BD-8AE9-F159C87E2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48BB7A5-D77C-563E-E780-EC872EF31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457B28-5D42-44C9-F3FB-2D8DCBCEF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E70FBA-D07A-EBFC-37D6-D044A70A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568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4B70E-DEF7-6A0D-6020-657F0F1E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6CCB14-3859-D209-1C3C-9B8F36488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521D2A-80A1-F37A-8033-EE6718FCF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r>
              <a:rPr lang="en-US" dirty="0"/>
              <a:t> of the system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probability to find the excitation at any site m is 1/N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how do we name such a magnetic boson ? We combine the names to magnon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F73EA-2B79-701D-EA58-EEE2B3718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891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1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E6F6-C009-BDA7-1E92-8C08EC5F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4BA80D-BD26-AA16-CDE4-58C5D14E0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AD86B0E-FBB1-4876-519B-4A133EC32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7ADE5-3C3A-4607-81BA-82E0264E8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0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22D-EBB3-E794-1B89-31703C4F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9A656B7-E25A-78DE-AE41-8A1FCD9FF7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98BB5B-5504-8624-4E02-408D7BF06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magnetsiatioin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dispersion</a:t>
            </a:r>
            <a:r>
              <a:rPr lang="de-DE" dirty="0"/>
              <a:t> </a:t>
            </a:r>
            <a:r>
              <a:rPr lang="de-DE" dirty="0" err="1"/>
              <a:t>relation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reproduces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endParaRPr lang="de-DE" dirty="0"/>
          </a:p>
          <a:p>
            <a:r>
              <a:rPr lang="de-DE" dirty="0"/>
              <a:t>Fun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isotropic</a:t>
            </a:r>
            <a:r>
              <a:rPr lang="de-DE" dirty="0"/>
              <a:t> Heisenberg </a:t>
            </a:r>
            <a:r>
              <a:rPr lang="de-DE" dirty="0" err="1"/>
              <a:t>ferromagnet</a:t>
            </a:r>
            <a:r>
              <a:rPr lang="de-DE" dirty="0"/>
              <a:t> in 1 </a:t>
            </a:r>
            <a:r>
              <a:rPr lang="de-DE" dirty="0" err="1"/>
              <a:t>or</a:t>
            </a:r>
            <a:r>
              <a:rPr lang="de-DE" dirty="0"/>
              <a:t> 2 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intergral</a:t>
            </a:r>
            <a:r>
              <a:rPr lang="de-DE" dirty="0"/>
              <a:t> </a:t>
            </a:r>
            <a:r>
              <a:rPr lang="de-DE" dirty="0" err="1"/>
              <a:t>diverges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T&gt;0, </a:t>
            </a:r>
            <a:r>
              <a:rPr lang="de-DE" dirty="0" err="1"/>
              <a:t>hence</a:t>
            </a:r>
            <a:r>
              <a:rPr lang="de-DE" dirty="0"/>
              <a:t> infinite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magnons</a:t>
            </a:r>
            <a:r>
              <a:rPr lang="de-DE" dirty="0"/>
              <a:t>,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sponatanoues</a:t>
            </a:r>
            <a:r>
              <a:rPr lang="de-DE" dirty="0"/>
              <a:t> </a:t>
            </a:r>
            <a:r>
              <a:rPr lang="de-DE" dirty="0" err="1"/>
              <a:t>ferromagnetism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possible (</a:t>
            </a:r>
            <a:r>
              <a:rPr lang="de-DE" dirty="0" err="1"/>
              <a:t>Mermin</a:t>
            </a:r>
            <a:r>
              <a:rPr lang="de-DE" dirty="0"/>
              <a:t>-Wagner-</a:t>
            </a:r>
            <a:r>
              <a:rPr lang="de-DE" dirty="0" err="1"/>
              <a:t>Berezinnskii</a:t>
            </a:r>
            <a:r>
              <a:rPr lang="de-DE" dirty="0"/>
              <a:t>-theorem)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B407B-F654-BB37-C410-C8BD04CE3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502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transformation that writes the ang. Moment. Operators as bosonic creation and annihilation operators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875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861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DA7D-BC04-5A09-3A51-64DB1D7D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553A11-D4B9-26CD-30AE-DBF919B68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C8A8B2-3D95-4DA0-BD82-E2F57B84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B21F8-CFF8-D800-A50A-2C6E93174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654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23D60-357A-E456-64D4-F6D4B4D1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4B649E-C072-1F8F-2E0D-94475877E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CF020E-03B4-DC05-6870-841C6ACB2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9DFD9-11E5-DA84-6CE6-7642312C0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7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5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BA8E-C6A7-CD12-2685-048861AB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BBD3D9-84DC-2539-C8F4-AC19906C9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EE6BEEC-A076-8A77-8EED-1D74BA69E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CE090F-2FDE-888E-8230-8C7D141F9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4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056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D4B2-C0FA-9791-29E4-E3E17303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6A8A7-DBC6-62EE-4274-CADE0079E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842227-ABD6-F056-1581-B0A1C2FFA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breaks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ii, </a:t>
            </a:r>
            <a:r>
              <a:rPr lang="de-DE" dirty="0" err="1"/>
              <a:t>which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commutation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broken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9F73-87D7-CB95-8B88-C860C2C90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393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condtion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operaors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321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355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4B3D-5ECC-29CD-7C83-A1B48077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1204270-81D2-6EC8-FD29-9806A86F8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C54D2C-1486-5A18-6FBB-D1446D436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 to express the Hamiltonian with the bosonic operators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8D5F32-3E22-D1AA-352A-C9832A978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859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202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A6142-5D92-7449-8243-1DEC1282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14E744-6DFC-709C-07C0-BD7E298C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8FA7A3-1121-014E-0A8F-41D4BD5D1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1BE9D-F625-650A-C3AA-5CAA5B1CD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923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080EF-5ECB-B422-847B-5AE46308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E90D31C-DB37-CE5C-4B18-70294838D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B6A730C-69D6-7BBB-1796-FB39D8E82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can we do with this expression?</a:t>
            </a:r>
          </a:p>
          <a:p>
            <a:pPr lvl="1"/>
            <a:r>
              <a:rPr lang="en-US" dirty="0"/>
              <a:t>We can look at the time evolution of an operator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199868-920B-ECBA-AF48-E4DD0F35D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550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67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4366-863A-DAFC-9A1D-E0BD20C1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AACE8F-59CD-A3DB-98EB-99F87B474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AD731D-B86E-AAD6-D582-22E43F3BB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repeat them here since they are quite important for this talk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fulfill the angular momentum algebra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60E11-7C45-7AE0-7837-77118D2FE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59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3F2C-3AA7-FAE2-2748-650F3BC7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DEA66D-7009-D3E0-59DA-07D7FBFEE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092E3E-3FA3-5AD5-640A-A685202B7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FF369-6C2C-AFD3-F69B-1831D7079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321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DDCE-FA79-1A97-DE6E-CE87C102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406FE5-6EC9-57EC-0F8E-6C86F2E59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5C728A-DC38-33AD-285F-F0EB668F7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8CD9E1-ECDC-28E6-C665-516AEBD93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84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E78E-9499-C78D-ED0F-6011B889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75657A-7A46-7EDD-494C-778470A4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F9138-9832-7C10-FE19-29076B05A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magnon</a:t>
            </a:r>
            <a:r>
              <a:rPr lang="de-DE" dirty="0"/>
              <a:t> NON </a:t>
            </a:r>
            <a:r>
              <a:rPr lang="de-DE" dirty="0" err="1"/>
              <a:t>conservive</a:t>
            </a:r>
            <a:r>
              <a:rPr lang="de-DE" dirty="0"/>
              <a:t> </a:t>
            </a:r>
            <a:r>
              <a:rPr lang="de-DE" dirty="0" err="1"/>
              <a:t>terms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03C939-3ADD-E5FA-01EA-9F14C7836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746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Based on the </a:t>
            </a:r>
            <a:r>
              <a:rPr lang="en-US" dirty="0" err="1"/>
              <a:t>Lamor</a:t>
            </a:r>
            <a:r>
              <a:rPr lang="en-US" dirty="0"/>
              <a:t>-frequency we can numerically integrate a system of spins using the Landau Lifshitz Gilbert equation.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integration done with Heun’s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this method one could also determine the dispersion relation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751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1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277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net</a:t>
            </a:r>
            <a:r>
              <a:rPr lang="de-DE" dirty="0"/>
              <a:t> |11&gt; und |10&gt;, weil man gerne eine Basis hat die den Gesamtspin und S^2 und </a:t>
            </a:r>
            <a:r>
              <a:rPr lang="de-DE" dirty="0" err="1"/>
              <a:t>S_z</a:t>
            </a:r>
            <a:r>
              <a:rPr lang="de-DE" dirty="0"/>
              <a:t> </a:t>
            </a:r>
            <a:r>
              <a:rPr lang="de-DE" dirty="0" err="1"/>
              <a:t>diagonalisiert</a:t>
            </a:r>
            <a:r>
              <a:rPr lang="de-DE" dirty="0"/>
              <a:t> und |10&gt; ist kein EZ von S^2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693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78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7882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7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½ due to double counting</a:t>
            </a:r>
          </a:p>
          <a:p>
            <a:endParaRPr lang="en-US" dirty="0"/>
          </a:p>
          <a:p>
            <a:r>
              <a:rPr lang="en-US" dirty="0"/>
              <a:t>For a chain like depicted with only nearest </a:t>
            </a:r>
            <a:r>
              <a:rPr lang="en-US" dirty="0" err="1"/>
              <a:t>neighbour</a:t>
            </a:r>
            <a:r>
              <a:rPr lang="en-US" dirty="0"/>
              <a:t> interaction we get a coordination number of z = 2 hence the factor cancel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6529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5584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0043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4419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6919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926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3256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339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0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631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51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The same question was asked by Felix Block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 found several low-lying excited states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will now obtain the same result as him, but we will use a more modern path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826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69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66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313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778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Symmetrien sind in der Welt der Magnete sehr wichtig da sehr viele </a:t>
            </a:r>
            <a:r>
              <a:rPr lang="de-DE" dirty="0" err="1"/>
              <a:t>eigenschaften</a:t>
            </a:r>
            <a:r>
              <a:rPr lang="de-DE" dirty="0"/>
              <a:t> und Phänomene durch Symmetrien erklärt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52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 = ½ but 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tilted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an eigenstate anymore, which we can quickly calculate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8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2S because of eigenvalues of the spin operators</a:t>
            </a:r>
          </a:p>
          <a:p>
            <a:endParaRPr lang="en-US" dirty="0"/>
          </a:p>
          <a:p>
            <a:r>
              <a:rPr lang="en-US" dirty="0"/>
              <a:t>We can go from m – delta to m + delta, since we assume that delta is symmetric around zero </a:t>
            </a:r>
          </a:p>
          <a:p>
            <a:endParaRPr lang="en-US" dirty="0"/>
          </a:p>
          <a:p>
            <a:r>
              <a:rPr lang="en-US" dirty="0"/>
              <a:t>Same as in </a:t>
            </a:r>
            <a:r>
              <a:rPr lang="en-US" dirty="0" err="1"/>
              <a:t>enrico</a:t>
            </a:r>
            <a:r>
              <a:rPr lang="en-US" dirty="0"/>
              <a:t> </a:t>
            </a:r>
            <a:r>
              <a:rPr lang="en-US" dirty="0" err="1"/>
              <a:t>rastelli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27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Indepent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s=1/2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31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769101" y="1989139"/>
            <a:ext cx="5422396" cy="2663824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de-DE" dirty="0"/>
              <a:t>Zuerst Bild durch klicken auf Symbol hinzufügen und anschließend in den Hintergrund stellen!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373688"/>
            <a:ext cx="8447617" cy="792162"/>
          </a:xfr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buNone/>
              <a:defRPr sz="2000" b="1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2492896"/>
            <a:ext cx="6144252" cy="2376487"/>
          </a:xfrm>
        </p:spPr>
        <p:txBody>
          <a:bodyPr bIns="82800" anchor="b">
            <a:noAutofit/>
          </a:bodyPr>
          <a:lstStyle>
            <a:lvl1pPr>
              <a:lnSpc>
                <a:spcPct val="105000"/>
              </a:lnSpc>
              <a:defRPr sz="3500" b="1" u="none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84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5200" u="none" baseline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5200"/>
              </a:spcBef>
              <a:buFont typeface="Arial" panose="020B0604020202020204" pitchFamily="34" charset="0"/>
              <a:buNone/>
              <a:defRPr sz="2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395096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31801" y="404813"/>
            <a:ext cx="8447617" cy="5688012"/>
          </a:xfr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3500"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2pPr marL="0" indent="0">
              <a:lnSpc>
                <a:spcPct val="100000"/>
              </a:lnSpc>
              <a:spcBef>
                <a:spcPts val="3500"/>
              </a:spcBef>
              <a:buFont typeface="Arial" panose="020B0604020202020204" pitchFamily="34" charset="0"/>
              <a:buNone/>
              <a:defRPr sz="20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48718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1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283"/>
            <a:ext cx="12191496" cy="68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6B4632-710A-C3C1-0321-22004E49B1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05" y="1"/>
            <a:ext cx="3698875" cy="20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8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rmatierungen Listen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15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AutoNum type="arabicPeriod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sse Headline – 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36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5" y="6453336"/>
            <a:ext cx="4127500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53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osse Headline – 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799" y="1989139"/>
            <a:ext cx="5568951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 marL="0" indent="0">
              <a:buFont typeface="Arial" panose="020B0604020202020204" pitchFamily="34" charset="0"/>
              <a:buNone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91251" y="1989139"/>
            <a:ext cx="5568949" cy="410368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75974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0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31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18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 Headline – Bild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>
            <a:lvl1pPr>
              <a:defRPr lang="de-DE" sz="3500" b="1" u="sng" kern="1200" baseline="0" dirty="0" smtClean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6191250" y="1989139"/>
            <a:ext cx="5569380" cy="2736006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7"/>
          </p:nvPr>
        </p:nvSpPr>
        <p:spPr>
          <a:xfrm>
            <a:off x="6191679" y="4869161"/>
            <a:ext cx="5568951" cy="1223665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675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371" y="1"/>
            <a:ext cx="11328829" cy="508476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431801" y="5229226"/>
            <a:ext cx="8447617" cy="863601"/>
          </a:xfrm>
        </p:spPr>
        <p:txBody>
          <a:bodyPr/>
          <a:lstStyle>
            <a:lvl1pPr>
              <a:defRPr u="sng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defRPr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429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92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988841"/>
            <a:ext cx="11328400" cy="41039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11" name="Gerade Verbindung 10"/>
          <p:cNvCxnSpPr/>
          <p:nvPr/>
        </p:nvCxnSpPr>
        <p:spPr>
          <a:xfrm>
            <a:off x="431800" y="6408378"/>
            <a:ext cx="113288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2584" y="6453336"/>
            <a:ext cx="5279693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31800" y="6453336"/>
            <a:ext cx="1246717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C05EE493-AD2E-4872-B2F6-8F12A747F0A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8"/>
          <p:cNvSpPr>
            <a:spLocks noGrp="1"/>
          </p:cNvSpPr>
          <p:nvPr>
            <p:ph type="dt" sz="half" idx="2"/>
          </p:nvPr>
        </p:nvSpPr>
        <p:spPr>
          <a:xfrm>
            <a:off x="1871133" y="6453336"/>
            <a:ext cx="1248835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7632701" y="6453336"/>
            <a:ext cx="4127929" cy="216024"/>
          </a:xfrm>
          <a:prstGeom prst="rect">
            <a:avLst/>
          </a:prstGeom>
        </p:spPr>
        <p:txBody>
          <a:bodyPr vert="horz" lIns="0" tIns="0" rIns="0" bIns="5400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900" dirty="0"/>
              <a:t>Universität Konstanz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5" r:id="rId2"/>
    <p:sldLayoutId id="2147483671" r:id="rId3"/>
    <p:sldLayoutId id="2147483656" r:id="rId4"/>
    <p:sldLayoutId id="2147483657" r:id="rId5"/>
    <p:sldLayoutId id="2147483659" r:id="rId6"/>
    <p:sldLayoutId id="2147483665" r:id="rId7"/>
    <p:sldLayoutId id="2147483666" r:id="rId8"/>
    <p:sldLayoutId id="2147483667" r:id="rId9"/>
    <p:sldLayoutId id="2147483663" r:id="rId10"/>
    <p:sldLayoutId id="2147483662" r:id="rId11"/>
    <p:sldLayoutId id="2147483674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0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324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+mj-lt"/>
        <a:buNone/>
        <a:defRPr sz="16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31.xml"/><Relationship Id="rId7" Type="http://schemas.openxmlformats.org/officeDocument/2006/relationships/image" Target="../media/image2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2.xml"/><Relationship Id="rId9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6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196.png"/><Relationship Id="rId9" Type="http://schemas.openxmlformats.org/officeDocument/2006/relationships/image" Target="../media/image20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6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196.png"/><Relationship Id="rId9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6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196.png"/><Relationship Id="rId9" Type="http://schemas.openxmlformats.org/officeDocument/2006/relationships/image" Target="../media/image2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7.xml"/><Relationship Id="rId7" Type="http://schemas.openxmlformats.org/officeDocument/2006/relationships/image" Target="../media/image26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.png"/><Relationship Id="rId4" Type="http://schemas.openxmlformats.org/officeDocument/2006/relationships/tags" Target="../tags/tag38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41.xml"/><Relationship Id="rId7" Type="http://schemas.openxmlformats.org/officeDocument/2006/relationships/image" Target="../media/image2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6.png"/><Relationship Id="rId4" Type="http://schemas.openxmlformats.org/officeDocument/2006/relationships/tags" Target="../tags/tag42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45.xml"/><Relationship Id="rId7" Type="http://schemas.openxmlformats.org/officeDocument/2006/relationships/image" Target="../media/image30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6.png"/><Relationship Id="rId4" Type="http://schemas.openxmlformats.org/officeDocument/2006/relationships/tags" Target="../tags/tag46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49.xml"/><Relationship Id="rId7" Type="http://schemas.openxmlformats.org/officeDocument/2006/relationships/image" Target="../media/image3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3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59.xml"/><Relationship Id="rId7" Type="http://schemas.openxmlformats.org/officeDocument/2006/relationships/image" Target="../media/image4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0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45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66.xml"/><Relationship Id="rId7" Type="http://schemas.openxmlformats.org/officeDocument/2006/relationships/image" Target="../media/image30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4" Type="http://schemas.openxmlformats.org/officeDocument/2006/relationships/tags" Target="../tags/tag67.xml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70.xml"/><Relationship Id="rId7" Type="http://schemas.openxmlformats.org/officeDocument/2006/relationships/image" Target="../media/image4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7.png"/><Relationship Id="rId4" Type="http://schemas.openxmlformats.org/officeDocument/2006/relationships/tags" Target="../tags/tag71.xml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74.xml"/><Relationship Id="rId7" Type="http://schemas.openxmlformats.org/officeDocument/2006/relationships/image" Target="../media/image45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7.png"/><Relationship Id="rId4" Type="http://schemas.openxmlformats.org/officeDocument/2006/relationships/tags" Target="../tags/tag75.xm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0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1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82.xml"/><Relationship Id="rId7" Type="http://schemas.openxmlformats.org/officeDocument/2006/relationships/image" Target="../media/image49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25.xml"/><Relationship Id="rId10" Type="http://schemas.openxmlformats.org/officeDocument/2006/relationships/image" Target="../media/image5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5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87.xml"/><Relationship Id="rId7" Type="http://schemas.openxmlformats.org/officeDocument/2006/relationships/image" Target="../media/image56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55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59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58.png"/><Relationship Id="rId2" Type="http://schemas.openxmlformats.org/officeDocument/2006/relationships/tags" Target="../tags/tag89.xml"/><Relationship Id="rId16" Type="http://schemas.openxmlformats.org/officeDocument/2006/relationships/image" Target="../media/image61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56.png"/><Relationship Id="rId5" Type="http://schemas.openxmlformats.org/officeDocument/2006/relationships/tags" Target="../tags/tag92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91.xml"/><Relationship Id="rId9" Type="http://schemas.openxmlformats.org/officeDocument/2006/relationships/notesSlide" Target="../notesSlides/notesSlide28.xml"/><Relationship Id="rId1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56.png"/><Relationship Id="rId18" Type="http://schemas.openxmlformats.org/officeDocument/2006/relationships/image" Target="../media/image63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55.png"/><Relationship Id="rId17" Type="http://schemas.openxmlformats.org/officeDocument/2006/relationships/image" Target="../media/image62.png"/><Relationship Id="rId2" Type="http://schemas.openxmlformats.org/officeDocument/2006/relationships/tags" Target="../tags/tag96.xml"/><Relationship Id="rId16" Type="http://schemas.openxmlformats.org/officeDocument/2006/relationships/image" Target="../media/image59.png"/><Relationship Id="rId20" Type="http://schemas.openxmlformats.org/officeDocument/2006/relationships/image" Target="../media/image65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notesSlide" Target="../notesSlides/notesSlide29.xml"/><Relationship Id="rId5" Type="http://schemas.openxmlformats.org/officeDocument/2006/relationships/tags" Target="../tags/tag99.xml"/><Relationship Id="rId15" Type="http://schemas.openxmlformats.org/officeDocument/2006/relationships/image" Target="../media/image58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64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06.xml"/><Relationship Id="rId7" Type="http://schemas.openxmlformats.org/officeDocument/2006/relationships/image" Target="../media/image62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7.png"/><Relationship Id="rId4" Type="http://schemas.openxmlformats.org/officeDocument/2006/relationships/tags" Target="../tags/tag107.xml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7" Type="http://schemas.openxmlformats.org/officeDocument/2006/relationships/image" Target="../media/image70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30.png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13.xml"/><Relationship Id="rId7" Type="http://schemas.openxmlformats.org/officeDocument/2006/relationships/image" Target="../media/image30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4.xml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13" Type="http://schemas.openxmlformats.org/officeDocument/2006/relationships/image" Target="../media/image69.png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3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72.png"/><Relationship Id="rId5" Type="http://schemas.openxmlformats.org/officeDocument/2006/relationships/tags" Target="../tags/tag119.xml"/><Relationship Id="rId10" Type="http://schemas.openxmlformats.org/officeDocument/2006/relationships/image" Target="../media/image30.png"/><Relationship Id="rId4" Type="http://schemas.openxmlformats.org/officeDocument/2006/relationships/tags" Target="../tags/tag118.xml"/><Relationship Id="rId9" Type="http://schemas.openxmlformats.org/officeDocument/2006/relationships/image" Target="../media/image71.png"/><Relationship Id="rId1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image" Target="../media/image6.png"/><Relationship Id="rId18" Type="http://schemas.openxmlformats.org/officeDocument/2006/relationships/image" Target="../media/image70.png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74.png"/><Relationship Id="rId17" Type="http://schemas.openxmlformats.org/officeDocument/2006/relationships/image" Target="../media/image69.png"/><Relationship Id="rId2" Type="http://schemas.openxmlformats.org/officeDocument/2006/relationships/tags" Target="../tags/tag122.xml"/><Relationship Id="rId16" Type="http://schemas.openxmlformats.org/officeDocument/2006/relationships/image" Target="../media/image73.png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image" Target="../media/image71.png"/><Relationship Id="rId5" Type="http://schemas.openxmlformats.org/officeDocument/2006/relationships/tags" Target="../tags/tag125.xml"/><Relationship Id="rId15" Type="http://schemas.openxmlformats.org/officeDocument/2006/relationships/image" Target="../media/image72.png"/><Relationship Id="rId10" Type="http://schemas.openxmlformats.org/officeDocument/2006/relationships/notesSlide" Target="../notesSlides/notesSlide32.xml"/><Relationship Id="rId4" Type="http://schemas.openxmlformats.org/officeDocument/2006/relationships/tags" Target="../tags/tag124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77.png"/><Relationship Id="rId18" Type="http://schemas.openxmlformats.org/officeDocument/2006/relationships/image" Target="../media/image71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tags" Target="../tags/tag130.xml"/><Relationship Id="rId16" Type="http://schemas.openxmlformats.org/officeDocument/2006/relationships/image" Target="../media/image80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75.png"/><Relationship Id="rId5" Type="http://schemas.openxmlformats.org/officeDocument/2006/relationships/tags" Target="../tags/tag133.xml"/><Relationship Id="rId15" Type="http://schemas.openxmlformats.org/officeDocument/2006/relationships/image" Target="../media/image79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70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../media/image78.png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83.png"/><Relationship Id="rId17" Type="http://schemas.openxmlformats.org/officeDocument/2006/relationships/image" Target="../media/image84.png"/><Relationship Id="rId2" Type="http://schemas.openxmlformats.org/officeDocument/2006/relationships/tags" Target="../tags/tag139.xml"/><Relationship Id="rId16" Type="http://schemas.openxmlformats.org/officeDocument/2006/relationships/image" Target="../media/image71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82.png"/><Relationship Id="rId5" Type="http://schemas.openxmlformats.org/officeDocument/2006/relationships/tags" Target="../tags/tag142.xml"/><Relationship Id="rId15" Type="http://schemas.openxmlformats.org/officeDocument/2006/relationships/image" Target="../media/image81.png"/><Relationship Id="rId10" Type="http://schemas.openxmlformats.org/officeDocument/2006/relationships/image" Target="../media/image80.png"/><Relationship Id="rId4" Type="http://schemas.openxmlformats.org/officeDocument/2006/relationships/tags" Target="../tags/tag141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48.xml"/><Relationship Id="rId7" Type="http://schemas.openxmlformats.org/officeDocument/2006/relationships/image" Target="../media/image67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85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152.xml"/><Relationship Id="rId7" Type="http://schemas.openxmlformats.org/officeDocument/2006/relationships/image" Target="../media/image67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image" Target="../media/image88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55.xml"/><Relationship Id="rId7" Type="http://schemas.openxmlformats.org/officeDocument/2006/relationships/image" Target="../media/image67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88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88.png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62.xml"/><Relationship Id="rId7" Type="http://schemas.openxmlformats.org/officeDocument/2006/relationships/image" Target="../media/image93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92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65.xml"/><Relationship Id="rId7" Type="http://schemas.openxmlformats.org/officeDocument/2006/relationships/image" Target="../media/image95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94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70.xml"/><Relationship Id="rId7" Type="http://schemas.openxmlformats.org/officeDocument/2006/relationships/image" Target="../media/image97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2.png"/><Relationship Id="rId5" Type="http://schemas.openxmlformats.org/officeDocument/2006/relationships/tags" Target="../tags/tag172.xml"/><Relationship Id="rId10" Type="http://schemas.openxmlformats.org/officeDocument/2006/relationships/image" Target="../media/image100.png"/><Relationship Id="rId4" Type="http://schemas.openxmlformats.org/officeDocument/2006/relationships/tags" Target="../tags/tag171.xml"/><Relationship Id="rId9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75.xml"/><Relationship Id="rId7" Type="http://schemas.openxmlformats.org/officeDocument/2006/relationships/image" Target="../media/image96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4.png"/><Relationship Id="rId5" Type="http://schemas.openxmlformats.org/officeDocument/2006/relationships/tags" Target="../tags/tag177.xml"/><Relationship Id="rId10" Type="http://schemas.openxmlformats.org/officeDocument/2006/relationships/image" Target="../media/image101.png"/><Relationship Id="rId4" Type="http://schemas.openxmlformats.org/officeDocument/2006/relationships/tags" Target="../tags/tag176.xml"/><Relationship Id="rId9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7" Type="http://schemas.openxmlformats.org/officeDocument/2006/relationships/image" Target="../media/image103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98.png"/><Relationship Id="rId5" Type="http://schemas.openxmlformats.org/officeDocument/2006/relationships/image" Target="../media/image102.png"/><Relationship Id="rId4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10.png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image" Target="../media/image109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image" Target="../media/image108.png"/><Relationship Id="rId5" Type="http://schemas.openxmlformats.org/officeDocument/2006/relationships/tags" Target="../tags/tag187.xml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tags" Target="../tags/tag186.xml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92.xml"/><Relationship Id="rId7" Type="http://schemas.openxmlformats.org/officeDocument/2006/relationships/image" Target="../media/image102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5.png"/><Relationship Id="rId5" Type="http://schemas.openxmlformats.org/officeDocument/2006/relationships/tags" Target="../tags/tag194.xml"/><Relationship Id="rId10" Type="http://schemas.openxmlformats.org/officeDocument/2006/relationships/image" Target="../media/image110.png"/><Relationship Id="rId4" Type="http://schemas.openxmlformats.org/officeDocument/2006/relationships/tags" Target="../tags/tag193.xml"/><Relationship Id="rId9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.png"/><Relationship Id="rId4" Type="http://schemas.openxmlformats.org/officeDocument/2006/relationships/tags" Target="../tags/tag8.xml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99.xml"/><Relationship Id="rId7" Type="http://schemas.openxmlformats.org/officeDocument/2006/relationships/image" Target="../media/image116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202.xml"/><Relationship Id="rId7" Type="http://schemas.openxmlformats.org/officeDocument/2006/relationships/image" Target="../media/image121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120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205.xml"/><Relationship Id="rId7" Type="http://schemas.openxmlformats.org/officeDocument/2006/relationships/image" Target="../media/image123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26.png"/><Relationship Id="rId4" Type="http://schemas.openxmlformats.org/officeDocument/2006/relationships/tags" Target="../tags/tag206.xml"/><Relationship Id="rId9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13" Type="http://schemas.openxmlformats.org/officeDocument/2006/relationships/image" Target="../media/image127.png"/><Relationship Id="rId3" Type="http://schemas.openxmlformats.org/officeDocument/2006/relationships/tags" Target="../tags/tag20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3.png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image" Target="../media/image125.png"/><Relationship Id="rId5" Type="http://schemas.openxmlformats.org/officeDocument/2006/relationships/tags" Target="../tags/tag211.xml"/><Relationship Id="rId10" Type="http://schemas.openxmlformats.org/officeDocument/2006/relationships/image" Target="../media/image124.png"/><Relationship Id="rId4" Type="http://schemas.openxmlformats.org/officeDocument/2006/relationships/tags" Target="../tags/tag210.xml"/><Relationship Id="rId9" Type="http://schemas.openxmlformats.org/officeDocument/2006/relationships/image" Target="../media/image126.png"/><Relationship Id="rId1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29.png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image" Target="../media/image128.png"/><Relationship Id="rId2" Type="http://schemas.openxmlformats.org/officeDocument/2006/relationships/tags" Target="../tags/tag214.xml"/><Relationship Id="rId16" Type="http://schemas.openxmlformats.org/officeDocument/2006/relationships/image" Target="../media/image125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image" Target="../media/image123.png"/><Relationship Id="rId5" Type="http://schemas.openxmlformats.org/officeDocument/2006/relationships/tags" Target="../tags/tag217.xml"/><Relationship Id="rId15" Type="http://schemas.openxmlformats.org/officeDocument/2006/relationships/image" Target="../media/image126.png"/><Relationship Id="rId10" Type="http://schemas.openxmlformats.org/officeDocument/2006/relationships/image" Target="../media/image124.png"/><Relationship Id="rId4" Type="http://schemas.openxmlformats.org/officeDocument/2006/relationships/tags" Target="../tags/tag216.xml"/><Relationship Id="rId9" Type="http://schemas.openxmlformats.org/officeDocument/2006/relationships/notesSlide" Target="../notesSlides/notesSlide42.xml"/><Relationship Id="rId1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slideLayout" Target="../slideLayouts/slideLayout6.xml"/><Relationship Id="rId7" Type="http://schemas.openxmlformats.org/officeDocument/2006/relationships/hyperlink" Target="Engine_LLG/Test.ipynb" TargetMode="Externa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4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10.xml"/><Relationship Id="rId16" Type="http://schemas.openxmlformats.org/officeDocument/2006/relationships/image" Target="../media/image15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0.png"/><Relationship Id="rId5" Type="http://schemas.openxmlformats.org/officeDocument/2006/relationships/tags" Target="../tags/tag13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47.png"/><Relationship Id="rId3" Type="http://schemas.openxmlformats.org/officeDocument/2006/relationships/image" Target="../media/image138.png"/><Relationship Id="rId7" Type="http://schemas.openxmlformats.org/officeDocument/2006/relationships/image" Target="../media/image145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211.png"/><Relationship Id="rId5" Type="http://schemas.openxmlformats.org/officeDocument/2006/relationships/image" Target="../media/image140.png"/><Relationship Id="rId15" Type="http://schemas.openxmlformats.org/officeDocument/2006/relationships/image" Target="../media/image143.png"/><Relationship Id="rId10" Type="http://schemas.openxmlformats.org/officeDocument/2006/relationships/image" Target="../media/image201.png"/><Relationship Id="rId4" Type="http://schemas.openxmlformats.org/officeDocument/2006/relationships/image" Target="../media/image139.png"/><Relationship Id="rId9" Type="http://schemas.openxmlformats.org/officeDocument/2006/relationships/image" Target="../media/image191.png"/><Relationship Id="rId14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png"/><Relationship Id="rId3" Type="http://schemas.openxmlformats.org/officeDocument/2006/relationships/image" Target="../media/image145.png"/><Relationship Id="rId12" Type="http://schemas.openxmlformats.org/officeDocument/2006/relationships/image" Target="../media/image210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200.png"/><Relationship Id="rId5" Type="http://schemas.openxmlformats.org/officeDocument/2006/relationships/image" Target="../media/image139.png"/><Relationship Id="rId15" Type="http://schemas.openxmlformats.org/officeDocument/2006/relationships/image" Target="../media/image148.png"/><Relationship Id="rId10" Type="http://schemas.openxmlformats.org/officeDocument/2006/relationships/image" Target="../media/image190.png"/><Relationship Id="rId4" Type="http://schemas.openxmlformats.org/officeDocument/2006/relationships/image" Target="../media/image138.png"/><Relationship Id="rId9" Type="http://schemas.openxmlformats.org/officeDocument/2006/relationships/image" Target="../media/image180.png"/><Relationship Id="rId14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48.png"/><Relationship Id="rId3" Type="http://schemas.openxmlformats.org/officeDocument/2006/relationships/image" Target="../media/image145.png"/><Relationship Id="rId7" Type="http://schemas.openxmlformats.org/officeDocument/2006/relationships/image" Target="../media/image180.png"/><Relationship Id="rId12" Type="http://schemas.openxmlformats.org/officeDocument/2006/relationships/image" Target="../media/image147.pn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6.png"/><Relationship Id="rId5" Type="http://schemas.openxmlformats.org/officeDocument/2006/relationships/image" Target="../media/image139.png"/><Relationship Id="rId15" Type="http://schemas.openxmlformats.org/officeDocument/2006/relationships/image" Target="../media/image151.png"/><Relationship Id="rId10" Type="http://schemas.openxmlformats.org/officeDocument/2006/relationships/image" Target="../media/image210.png"/><Relationship Id="rId4" Type="http://schemas.openxmlformats.org/officeDocument/2006/relationships/image" Target="../media/image138.png"/><Relationship Id="rId9" Type="http://schemas.openxmlformats.org/officeDocument/2006/relationships/image" Target="../media/image200.png"/><Relationship Id="rId14" Type="http://schemas.openxmlformats.org/officeDocument/2006/relationships/image" Target="../media/image1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51.png"/><Relationship Id="rId3" Type="http://schemas.openxmlformats.org/officeDocument/2006/relationships/image" Target="../media/image145.png"/><Relationship Id="rId7" Type="http://schemas.openxmlformats.org/officeDocument/2006/relationships/image" Target="../media/image29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54.png"/><Relationship Id="rId5" Type="http://schemas.openxmlformats.org/officeDocument/2006/relationships/image" Target="../media/image139.png"/><Relationship Id="rId15" Type="http://schemas.openxmlformats.org/officeDocument/2006/relationships/image" Target="../media/image157.png"/><Relationship Id="rId10" Type="http://schemas.openxmlformats.org/officeDocument/2006/relationships/image" Target="../media/image155.png"/><Relationship Id="rId4" Type="http://schemas.openxmlformats.org/officeDocument/2006/relationships/image" Target="../media/image138.png"/><Relationship Id="rId9" Type="http://schemas.openxmlformats.org/officeDocument/2006/relationships/image" Target="../media/image154.png"/><Relationship Id="rId14" Type="http://schemas.openxmlformats.org/officeDocument/2006/relationships/image" Target="../media/image15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158.png"/><Relationship Id="rId3" Type="http://schemas.openxmlformats.org/officeDocument/2006/relationships/image" Target="../media/image145.png"/><Relationship Id="rId7" Type="http://schemas.openxmlformats.org/officeDocument/2006/relationships/image" Target="../media/image29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54.png"/><Relationship Id="rId5" Type="http://schemas.openxmlformats.org/officeDocument/2006/relationships/image" Target="../media/image139.png"/><Relationship Id="rId10" Type="http://schemas.openxmlformats.org/officeDocument/2006/relationships/image" Target="../media/image155.png"/><Relationship Id="rId4" Type="http://schemas.openxmlformats.org/officeDocument/2006/relationships/image" Target="../media/image138.png"/><Relationship Id="rId9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48.png"/><Relationship Id="rId3" Type="http://schemas.openxmlformats.org/officeDocument/2006/relationships/image" Target="../media/image146.png"/><Relationship Id="rId7" Type="http://schemas.openxmlformats.org/officeDocument/2006/relationships/image" Target="../media/image140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400.png"/><Relationship Id="rId5" Type="http://schemas.openxmlformats.org/officeDocument/2006/relationships/image" Target="../media/image138.png"/><Relationship Id="rId10" Type="http://schemas.openxmlformats.org/officeDocument/2006/relationships/image" Target="../media/image390.png"/><Relationship Id="rId4" Type="http://schemas.openxmlformats.org/officeDocument/2006/relationships/image" Target="../media/image145.png"/><Relationship Id="rId9" Type="http://schemas.openxmlformats.org/officeDocument/2006/relationships/image" Target="../media/image380.png"/><Relationship Id="rId14" Type="http://schemas.openxmlformats.org/officeDocument/2006/relationships/image" Target="../media/image15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1.png"/><Relationship Id="rId3" Type="http://schemas.openxmlformats.org/officeDocument/2006/relationships/image" Target="../media/image146.png"/><Relationship Id="rId7" Type="http://schemas.openxmlformats.org/officeDocument/2006/relationships/image" Target="../media/image140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441.png"/><Relationship Id="rId5" Type="http://schemas.openxmlformats.org/officeDocument/2006/relationships/image" Target="../media/image138.png"/><Relationship Id="rId10" Type="http://schemas.openxmlformats.org/officeDocument/2006/relationships/image" Target="../media/image431.png"/><Relationship Id="rId4" Type="http://schemas.openxmlformats.org/officeDocument/2006/relationships/image" Target="../media/image145.png"/><Relationship Id="rId9" Type="http://schemas.openxmlformats.org/officeDocument/2006/relationships/image" Target="../media/image420.png"/><Relationship Id="rId14" Type="http://schemas.openxmlformats.org/officeDocument/2006/relationships/image" Target="../media/image16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8.png"/><Relationship Id="rId3" Type="http://schemas.openxmlformats.org/officeDocument/2006/relationships/image" Target="../media/image146.png"/><Relationship Id="rId7" Type="http://schemas.openxmlformats.org/officeDocument/2006/relationships/image" Target="../media/image140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460.png"/><Relationship Id="rId5" Type="http://schemas.openxmlformats.org/officeDocument/2006/relationships/image" Target="../media/image138.png"/><Relationship Id="rId15" Type="http://schemas.openxmlformats.org/officeDocument/2006/relationships/image" Target="../media/image159.png"/><Relationship Id="rId10" Type="http://schemas.openxmlformats.org/officeDocument/2006/relationships/image" Target="../media/image450.png"/><Relationship Id="rId4" Type="http://schemas.openxmlformats.org/officeDocument/2006/relationships/image" Target="../media/image145.png"/><Relationship Id="rId9" Type="http://schemas.openxmlformats.org/officeDocument/2006/relationships/image" Target="../media/image440.png"/><Relationship Id="rId14" Type="http://schemas.openxmlformats.org/officeDocument/2006/relationships/image" Target="../media/image1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tags" Target="../tags/tag19.xml"/><Relationship Id="rId21" Type="http://schemas.openxmlformats.org/officeDocument/2006/relationships/image" Target="../media/image17.png"/><Relationship Id="rId7" Type="http://schemas.openxmlformats.org/officeDocument/2006/relationships/tags" Target="../tags/tag23.xml"/><Relationship Id="rId12" Type="http://schemas.openxmlformats.org/officeDocument/2006/relationships/notesSlide" Target="../notesSlides/notesSlide5.xml"/><Relationship Id="rId17" Type="http://schemas.openxmlformats.org/officeDocument/2006/relationships/image" Target="../media/image13.png"/><Relationship Id="rId2" Type="http://schemas.openxmlformats.org/officeDocument/2006/relationships/tags" Target="../tags/tag18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9.png"/><Relationship Id="rId5" Type="http://schemas.openxmlformats.org/officeDocument/2006/relationships/tags" Target="../tags/tag21.xml"/><Relationship Id="rId15" Type="http://schemas.openxmlformats.org/officeDocument/2006/relationships/image" Target="../media/image20.png"/><Relationship Id="rId23" Type="http://schemas.openxmlformats.org/officeDocument/2006/relationships/image" Target="../media/image10.png"/><Relationship Id="rId10" Type="http://schemas.openxmlformats.org/officeDocument/2006/relationships/tags" Target="../tags/tag26.xml"/><Relationship Id="rId19" Type="http://schemas.openxmlformats.org/officeDocument/2006/relationships/image" Target="../media/image15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19.png"/><Relationship Id="rId22" Type="http://schemas.openxmlformats.org/officeDocument/2006/relationships/image" Target="../media/image18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8.png"/><Relationship Id="rId3" Type="http://schemas.openxmlformats.org/officeDocument/2006/relationships/image" Target="../media/image146.png"/><Relationship Id="rId7" Type="http://schemas.openxmlformats.org/officeDocument/2006/relationships/image" Target="../media/image140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460.png"/><Relationship Id="rId5" Type="http://schemas.openxmlformats.org/officeDocument/2006/relationships/image" Target="../media/image138.png"/><Relationship Id="rId15" Type="http://schemas.openxmlformats.org/officeDocument/2006/relationships/image" Target="../media/image164.png"/><Relationship Id="rId10" Type="http://schemas.openxmlformats.org/officeDocument/2006/relationships/image" Target="../media/image450.png"/><Relationship Id="rId4" Type="http://schemas.openxmlformats.org/officeDocument/2006/relationships/image" Target="../media/image145.png"/><Relationship Id="rId9" Type="http://schemas.openxmlformats.org/officeDocument/2006/relationships/image" Target="../media/image440.png"/><Relationship Id="rId14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48.png"/><Relationship Id="rId3" Type="http://schemas.openxmlformats.org/officeDocument/2006/relationships/image" Target="../media/image146.png"/><Relationship Id="rId7" Type="http://schemas.openxmlformats.org/officeDocument/2006/relationships/image" Target="../media/image140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460.png"/><Relationship Id="rId5" Type="http://schemas.openxmlformats.org/officeDocument/2006/relationships/image" Target="../media/image138.png"/><Relationship Id="rId15" Type="http://schemas.openxmlformats.org/officeDocument/2006/relationships/image" Target="../media/image165.png"/><Relationship Id="rId10" Type="http://schemas.openxmlformats.org/officeDocument/2006/relationships/image" Target="../media/image450.png"/><Relationship Id="rId4" Type="http://schemas.openxmlformats.org/officeDocument/2006/relationships/image" Target="../media/image145.png"/><Relationship Id="rId9" Type="http://schemas.openxmlformats.org/officeDocument/2006/relationships/image" Target="../media/image440.png"/><Relationship Id="rId14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168.png"/><Relationship Id="rId3" Type="http://schemas.openxmlformats.org/officeDocument/2006/relationships/image" Target="../media/image146.png"/><Relationship Id="rId7" Type="http://schemas.openxmlformats.org/officeDocument/2006/relationships/image" Target="../media/image140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540.png"/><Relationship Id="rId5" Type="http://schemas.openxmlformats.org/officeDocument/2006/relationships/image" Target="../media/image138.png"/><Relationship Id="rId15" Type="http://schemas.openxmlformats.org/officeDocument/2006/relationships/image" Target="../media/image170.png"/><Relationship Id="rId10" Type="http://schemas.openxmlformats.org/officeDocument/2006/relationships/image" Target="../media/image168.png"/><Relationship Id="rId4" Type="http://schemas.openxmlformats.org/officeDocument/2006/relationships/image" Target="../media/image145.png"/><Relationship Id="rId9" Type="http://schemas.openxmlformats.org/officeDocument/2006/relationships/image" Target="../media/image167.png"/><Relationship Id="rId14" Type="http://schemas.openxmlformats.org/officeDocument/2006/relationships/image" Target="../media/image16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7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79.png"/><Relationship Id="rId10" Type="http://schemas.openxmlformats.org/officeDocument/2006/relationships/image" Target="../media/image185.png"/><Relationship Id="rId4" Type="http://schemas.openxmlformats.org/officeDocument/2006/relationships/image" Target="../media/image178.png"/><Relationship Id="rId9" Type="http://schemas.openxmlformats.org/officeDocument/2006/relationships/image" Target="../media/image184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 txBox="1">
            <a:spLocks/>
          </p:cNvSpPr>
          <p:nvPr/>
        </p:nvSpPr>
        <p:spPr>
          <a:xfrm>
            <a:off x="480269" y="5373688"/>
            <a:ext cx="5256213" cy="7921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indent="0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2000" b="1" u="sng" baseline="0">
                <a:uFill>
                  <a:solidFill>
                    <a:schemeClr val="accent1"/>
                  </a:solidFill>
                </a:uFill>
              </a:defRPr>
            </a:lvl1pPr>
            <a:lvl2pPr indent="0" algn="ctr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baseline="0">
                <a:solidFill>
                  <a:schemeClr val="tx1">
                    <a:tint val="75000"/>
                  </a:schemeClr>
                </a:solidFill>
                <a:uFill>
                  <a:solidFill>
                    <a:schemeClr val="accent1"/>
                  </a:solidFill>
                </a:uFill>
              </a:defRPr>
            </a:lvl5pPr>
            <a:lvl6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baseline="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aseline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Julian Beisch</a:t>
            </a:r>
          </a:p>
          <a:p>
            <a:r>
              <a:rPr lang="de-DE" b="0" u="none" dirty="0"/>
              <a:t>Konstanz, 17.12.2024</a:t>
            </a:r>
          </a:p>
        </p:txBody>
      </p:sp>
      <p:sp>
        <p:nvSpPr>
          <p:cNvPr id="13" name="Rechteck 12"/>
          <p:cNvSpPr>
            <a:spLocks/>
          </p:cNvSpPr>
          <p:nvPr/>
        </p:nvSpPr>
        <p:spPr>
          <a:xfrm>
            <a:off x="446033" y="4270836"/>
            <a:ext cx="3591295" cy="5749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lang="de-DE" sz="3500" b="1" dirty="0">
                <a:solidFill>
                  <a:schemeClr val="tx1"/>
                </a:solidFill>
              </a:rPr>
              <a:t>in Ferromagnets</a:t>
            </a:r>
          </a:p>
        </p:txBody>
      </p:sp>
      <p:sp>
        <p:nvSpPr>
          <p:cNvPr id="14" name="Rechteck 13"/>
          <p:cNvSpPr>
            <a:spLocks/>
          </p:cNvSpPr>
          <p:nvPr/>
        </p:nvSpPr>
        <p:spPr>
          <a:xfrm>
            <a:off x="446033" y="3695355"/>
            <a:ext cx="2042794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18000" rIns="36000" bIns="18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500" b="1" dirty="0" err="1">
                <a:solidFill>
                  <a:schemeClr val="tx1"/>
                </a:solidFill>
              </a:rPr>
              <a:t>Magnons</a:t>
            </a:r>
            <a:endParaRPr lang="de-DE" sz="3500" b="1" dirty="0">
              <a:solidFill>
                <a:schemeClr val="tx1"/>
              </a:solidFill>
            </a:endParaRP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70B6CC24-CB3F-9142-6564-0BB48FB64D11}"/>
              </a:ext>
            </a:extLst>
          </p:cNvPr>
          <p:cNvSpPr/>
          <p:nvPr/>
        </p:nvSpPr>
        <p:spPr>
          <a:xfrm>
            <a:off x="1651514" y="-1962003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F0957FD8-9A4F-4ED0-A403-7033135C737D}"/>
              </a:ext>
            </a:extLst>
          </p:cNvPr>
          <p:cNvSpPr/>
          <p:nvPr/>
        </p:nvSpPr>
        <p:spPr>
          <a:xfrm>
            <a:off x="2037110" y="-1584798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38D3D03C-5FFC-ABB9-61BC-DFABE2ABF56C}"/>
              </a:ext>
            </a:extLst>
          </p:cNvPr>
          <p:cNvSpPr/>
          <p:nvPr/>
        </p:nvSpPr>
        <p:spPr>
          <a:xfrm>
            <a:off x="1768025" y="576976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1148D256-3E96-B60C-ED8E-744D509ED277}"/>
              </a:ext>
            </a:extLst>
          </p:cNvPr>
          <p:cNvSpPr/>
          <p:nvPr/>
        </p:nvSpPr>
        <p:spPr>
          <a:xfrm>
            <a:off x="9840416" y="350100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56282E41-609D-8042-14C5-62EE0EFE0E51}"/>
              </a:ext>
            </a:extLst>
          </p:cNvPr>
          <p:cNvSpPr/>
          <p:nvPr/>
        </p:nvSpPr>
        <p:spPr>
          <a:xfrm>
            <a:off x="10090305" y="186927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52B45C46-BA46-6D31-F049-7156D2A6B112}"/>
              </a:ext>
            </a:extLst>
          </p:cNvPr>
          <p:cNvSpPr/>
          <p:nvPr/>
        </p:nvSpPr>
        <p:spPr>
          <a:xfrm>
            <a:off x="9624392" y="-4880282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CA921EA-3AAD-D8EB-6210-1C9B78ED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28" y="2060848"/>
            <a:ext cx="5306288" cy="21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876BE-A61C-3C47-C87F-E5614865C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27B22-C0F8-7BEB-6BDE-9BE7B5F1B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CF12D-2A34-9DA2-FFD5-7484587F3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C489-0044-830E-6897-7C9E90D5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FDA2CE-3319-EDC8-5F2C-08673D4B8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AC33B11-BFF3-91D9-608F-2652F72F1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EAEF1F7-8F7D-3008-40FE-71EDF0A5FEBE}"/>
              </a:ext>
            </a:extLst>
          </p:cNvPr>
          <p:cNvCxnSpPr>
            <a:cxnSpLocks/>
          </p:cNvCxnSpPr>
          <p:nvPr/>
        </p:nvCxnSpPr>
        <p:spPr>
          <a:xfrm flipV="1">
            <a:off x="667206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A59F344-84C1-2106-DBB4-5A387B293E57}"/>
              </a:ext>
            </a:extLst>
          </p:cNvPr>
          <p:cNvCxnSpPr>
            <a:cxnSpLocks/>
          </p:cNvCxnSpPr>
          <p:nvPr/>
        </p:nvCxnSpPr>
        <p:spPr>
          <a:xfrm flipV="1">
            <a:off x="696009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03C5C1E-EDF1-5E69-2760-ED43C0DD0933}"/>
              </a:ext>
            </a:extLst>
          </p:cNvPr>
          <p:cNvCxnSpPr>
            <a:cxnSpLocks/>
          </p:cNvCxnSpPr>
          <p:nvPr/>
        </p:nvCxnSpPr>
        <p:spPr>
          <a:xfrm flipV="1">
            <a:off x="724812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72250C9-BC2B-F06E-6D8F-78B53ECE73FE}"/>
              </a:ext>
            </a:extLst>
          </p:cNvPr>
          <p:cNvCxnSpPr>
            <a:cxnSpLocks/>
          </p:cNvCxnSpPr>
          <p:nvPr/>
        </p:nvCxnSpPr>
        <p:spPr>
          <a:xfrm flipV="1">
            <a:off x="753616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5F089D-AE52-2573-F9D3-D80E06484C92}"/>
              </a:ext>
            </a:extLst>
          </p:cNvPr>
          <p:cNvCxnSpPr>
            <a:cxnSpLocks/>
          </p:cNvCxnSpPr>
          <p:nvPr/>
        </p:nvCxnSpPr>
        <p:spPr>
          <a:xfrm flipV="1">
            <a:off x="782419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515816A-F33A-3E92-A19E-765404F2B102}"/>
              </a:ext>
            </a:extLst>
          </p:cNvPr>
          <p:cNvCxnSpPr>
            <a:cxnSpLocks/>
          </p:cNvCxnSpPr>
          <p:nvPr/>
        </p:nvCxnSpPr>
        <p:spPr>
          <a:xfrm flipV="1">
            <a:off x="811222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32DC2D8-D3E6-DC69-EC10-B3FD0F9242CD}"/>
              </a:ext>
            </a:extLst>
          </p:cNvPr>
          <p:cNvCxnSpPr>
            <a:cxnSpLocks/>
          </p:cNvCxnSpPr>
          <p:nvPr/>
        </p:nvCxnSpPr>
        <p:spPr>
          <a:xfrm flipV="1">
            <a:off x="840025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4FFB045-2096-AE15-E645-3FB9D2AC5FE5}"/>
              </a:ext>
            </a:extLst>
          </p:cNvPr>
          <p:cNvCxnSpPr>
            <a:cxnSpLocks/>
          </p:cNvCxnSpPr>
          <p:nvPr/>
        </p:nvCxnSpPr>
        <p:spPr>
          <a:xfrm flipV="1">
            <a:off x="868828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EAD1F92-C55A-9547-D595-25B2256EF28B}"/>
              </a:ext>
            </a:extLst>
          </p:cNvPr>
          <p:cNvCxnSpPr>
            <a:cxnSpLocks/>
          </p:cNvCxnSpPr>
          <p:nvPr/>
        </p:nvCxnSpPr>
        <p:spPr>
          <a:xfrm flipV="1">
            <a:off x="897632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FA9F319-135D-9E28-76DF-0A4A0088C1A6}"/>
              </a:ext>
            </a:extLst>
          </p:cNvPr>
          <p:cNvCxnSpPr>
            <a:cxnSpLocks/>
          </p:cNvCxnSpPr>
          <p:nvPr/>
        </p:nvCxnSpPr>
        <p:spPr>
          <a:xfrm flipV="1">
            <a:off x="926435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10DD587-C695-5B1D-7449-383773C1DD0B}"/>
              </a:ext>
            </a:extLst>
          </p:cNvPr>
          <p:cNvCxnSpPr>
            <a:cxnSpLocks/>
          </p:cNvCxnSpPr>
          <p:nvPr/>
        </p:nvCxnSpPr>
        <p:spPr>
          <a:xfrm flipV="1">
            <a:off x="955238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D0CFBC4-B18F-4E77-C222-ABC1CD3E8B6C}"/>
              </a:ext>
            </a:extLst>
          </p:cNvPr>
          <p:cNvCxnSpPr>
            <a:cxnSpLocks/>
          </p:cNvCxnSpPr>
          <p:nvPr/>
        </p:nvCxnSpPr>
        <p:spPr>
          <a:xfrm flipV="1">
            <a:off x="984041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9FA9A3F-DD25-C71F-8788-5AF22847DD30}"/>
              </a:ext>
            </a:extLst>
          </p:cNvPr>
          <p:cNvCxnSpPr>
            <a:cxnSpLocks/>
          </p:cNvCxnSpPr>
          <p:nvPr/>
        </p:nvCxnSpPr>
        <p:spPr>
          <a:xfrm flipV="1">
            <a:off x="1012844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825EA7A-DB17-CF8E-384D-CA9BCEEA0275}"/>
              </a:ext>
            </a:extLst>
          </p:cNvPr>
          <p:cNvCxnSpPr>
            <a:cxnSpLocks/>
          </p:cNvCxnSpPr>
          <p:nvPr/>
        </p:nvCxnSpPr>
        <p:spPr>
          <a:xfrm flipV="1">
            <a:off x="10416480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12FCE21-4DB5-90DA-F7CA-F2E0592CD102}"/>
              </a:ext>
            </a:extLst>
          </p:cNvPr>
          <p:cNvCxnSpPr>
            <a:cxnSpLocks/>
          </p:cNvCxnSpPr>
          <p:nvPr/>
        </p:nvCxnSpPr>
        <p:spPr>
          <a:xfrm flipV="1">
            <a:off x="10704512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A272B5F7-457D-DCD6-5648-7B8B884F6642}"/>
              </a:ext>
            </a:extLst>
          </p:cNvPr>
          <p:cNvCxnSpPr>
            <a:cxnSpLocks/>
          </p:cNvCxnSpPr>
          <p:nvPr/>
        </p:nvCxnSpPr>
        <p:spPr>
          <a:xfrm flipV="1">
            <a:off x="10992544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6743D3C8-F5F3-B293-0C65-57E9A24DD034}"/>
              </a:ext>
            </a:extLst>
          </p:cNvPr>
          <p:cNvCxnSpPr>
            <a:cxnSpLocks/>
          </p:cNvCxnSpPr>
          <p:nvPr/>
        </p:nvCxnSpPr>
        <p:spPr>
          <a:xfrm flipV="1">
            <a:off x="11280576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B589469-F1B6-3BD0-2002-C553EF3D44F7}"/>
              </a:ext>
            </a:extLst>
          </p:cNvPr>
          <p:cNvCxnSpPr>
            <a:cxnSpLocks/>
          </p:cNvCxnSpPr>
          <p:nvPr/>
        </p:nvCxnSpPr>
        <p:spPr>
          <a:xfrm flipV="1">
            <a:off x="11568608" y="2276872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A1A284F-E799-8300-AFFA-847C8EB6FB09}"/>
              </a:ext>
            </a:extLst>
          </p:cNvPr>
          <p:cNvCxnSpPr>
            <a:cxnSpLocks/>
          </p:cNvCxnSpPr>
          <p:nvPr/>
        </p:nvCxnSpPr>
        <p:spPr>
          <a:xfrm flipV="1">
            <a:off x="667206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AAD34B3-1193-4059-8971-86875E263200}"/>
              </a:ext>
            </a:extLst>
          </p:cNvPr>
          <p:cNvCxnSpPr>
            <a:cxnSpLocks/>
          </p:cNvCxnSpPr>
          <p:nvPr/>
        </p:nvCxnSpPr>
        <p:spPr>
          <a:xfrm flipV="1">
            <a:off x="696009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A41C5C4-AD11-DB55-60AE-DB508DBF40C9}"/>
              </a:ext>
            </a:extLst>
          </p:cNvPr>
          <p:cNvCxnSpPr>
            <a:cxnSpLocks/>
          </p:cNvCxnSpPr>
          <p:nvPr/>
        </p:nvCxnSpPr>
        <p:spPr>
          <a:xfrm flipV="1">
            <a:off x="724812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8B7269C4-CAFF-7B3A-2163-9198526DEE51}"/>
              </a:ext>
            </a:extLst>
          </p:cNvPr>
          <p:cNvCxnSpPr>
            <a:cxnSpLocks/>
          </p:cNvCxnSpPr>
          <p:nvPr/>
        </p:nvCxnSpPr>
        <p:spPr>
          <a:xfrm flipV="1">
            <a:off x="753616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822ACE80-AEF3-57E2-22B7-B6E4CB4FE544}"/>
              </a:ext>
            </a:extLst>
          </p:cNvPr>
          <p:cNvCxnSpPr>
            <a:cxnSpLocks/>
          </p:cNvCxnSpPr>
          <p:nvPr/>
        </p:nvCxnSpPr>
        <p:spPr>
          <a:xfrm flipV="1">
            <a:off x="782419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7FA18A9-967F-C5CE-6004-70AAA1C92CBA}"/>
              </a:ext>
            </a:extLst>
          </p:cNvPr>
          <p:cNvCxnSpPr>
            <a:cxnSpLocks/>
          </p:cNvCxnSpPr>
          <p:nvPr/>
        </p:nvCxnSpPr>
        <p:spPr>
          <a:xfrm flipV="1">
            <a:off x="811222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3863268-4FCA-1BF7-F762-F267A33B0C7C}"/>
              </a:ext>
            </a:extLst>
          </p:cNvPr>
          <p:cNvCxnSpPr>
            <a:cxnSpLocks/>
          </p:cNvCxnSpPr>
          <p:nvPr/>
        </p:nvCxnSpPr>
        <p:spPr>
          <a:xfrm flipV="1">
            <a:off x="840025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F4A1B36-2E04-3857-AD13-0D64F81DC244}"/>
              </a:ext>
            </a:extLst>
          </p:cNvPr>
          <p:cNvCxnSpPr>
            <a:cxnSpLocks/>
          </p:cNvCxnSpPr>
          <p:nvPr/>
        </p:nvCxnSpPr>
        <p:spPr>
          <a:xfrm flipV="1">
            <a:off x="868828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79B7F30-EB01-A164-92CC-814EABB566E3}"/>
              </a:ext>
            </a:extLst>
          </p:cNvPr>
          <p:cNvCxnSpPr>
            <a:cxnSpLocks/>
          </p:cNvCxnSpPr>
          <p:nvPr/>
        </p:nvCxnSpPr>
        <p:spPr>
          <a:xfrm>
            <a:off x="8972490" y="3346886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EB932F2-1C83-9C3A-A060-CC3126A9327C}"/>
              </a:ext>
            </a:extLst>
          </p:cNvPr>
          <p:cNvCxnSpPr>
            <a:cxnSpLocks/>
          </p:cNvCxnSpPr>
          <p:nvPr/>
        </p:nvCxnSpPr>
        <p:spPr>
          <a:xfrm flipV="1">
            <a:off x="926435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D4E415A-0AB7-A62A-B5EB-65010FDE55A7}"/>
              </a:ext>
            </a:extLst>
          </p:cNvPr>
          <p:cNvCxnSpPr>
            <a:cxnSpLocks/>
          </p:cNvCxnSpPr>
          <p:nvPr/>
        </p:nvCxnSpPr>
        <p:spPr>
          <a:xfrm flipV="1">
            <a:off x="955238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4F5FBB76-D6EC-FC2F-5A07-BE5845EA44A0}"/>
              </a:ext>
            </a:extLst>
          </p:cNvPr>
          <p:cNvCxnSpPr>
            <a:cxnSpLocks/>
          </p:cNvCxnSpPr>
          <p:nvPr/>
        </p:nvCxnSpPr>
        <p:spPr>
          <a:xfrm flipV="1">
            <a:off x="984041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879AF5E-438C-4E8A-A708-C6ECCB45E977}"/>
              </a:ext>
            </a:extLst>
          </p:cNvPr>
          <p:cNvCxnSpPr>
            <a:cxnSpLocks/>
          </p:cNvCxnSpPr>
          <p:nvPr/>
        </p:nvCxnSpPr>
        <p:spPr>
          <a:xfrm flipV="1">
            <a:off x="1012844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8A5E28BF-3243-0CFA-06DA-6CC7D26D8263}"/>
              </a:ext>
            </a:extLst>
          </p:cNvPr>
          <p:cNvCxnSpPr>
            <a:cxnSpLocks/>
          </p:cNvCxnSpPr>
          <p:nvPr/>
        </p:nvCxnSpPr>
        <p:spPr>
          <a:xfrm flipV="1">
            <a:off x="10416480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611606B-BF38-DDF7-FC58-9A4561C6E03F}"/>
              </a:ext>
            </a:extLst>
          </p:cNvPr>
          <p:cNvCxnSpPr>
            <a:cxnSpLocks/>
          </p:cNvCxnSpPr>
          <p:nvPr/>
        </p:nvCxnSpPr>
        <p:spPr>
          <a:xfrm flipV="1">
            <a:off x="10704512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D9E0D53-F0E3-C767-40FD-56F6F1E50B5F}"/>
              </a:ext>
            </a:extLst>
          </p:cNvPr>
          <p:cNvCxnSpPr>
            <a:cxnSpLocks/>
          </p:cNvCxnSpPr>
          <p:nvPr/>
        </p:nvCxnSpPr>
        <p:spPr>
          <a:xfrm flipV="1">
            <a:off x="10992544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878A7BBF-EFA3-2D6D-90F6-DBD0969090A6}"/>
              </a:ext>
            </a:extLst>
          </p:cNvPr>
          <p:cNvCxnSpPr>
            <a:cxnSpLocks/>
          </p:cNvCxnSpPr>
          <p:nvPr/>
        </p:nvCxnSpPr>
        <p:spPr>
          <a:xfrm flipV="1">
            <a:off x="11280576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E5CB6CB-B063-2DDD-F57A-2886E52849E4}"/>
              </a:ext>
            </a:extLst>
          </p:cNvPr>
          <p:cNvCxnSpPr>
            <a:cxnSpLocks/>
          </p:cNvCxnSpPr>
          <p:nvPr/>
        </p:nvCxnSpPr>
        <p:spPr>
          <a:xfrm flipV="1">
            <a:off x="11568608" y="332559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3AE542FD-9BF6-1B4F-4F25-B2A79DFE15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769" y="3937710"/>
            <a:ext cx="208762" cy="114286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BC9852AE-7050-5DA2-4F00-8E7F8F7375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8" y="2417359"/>
            <a:ext cx="239238" cy="254476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0926ADE6-DF48-66A9-3D5A-469A956F3D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5" y="3487374"/>
            <a:ext cx="337345" cy="25495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E8E0C93-87E2-14CD-F80F-35BB4BF1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9465441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</a:t>
            </a:r>
            <a:r>
              <a:rPr lang="de-DE" dirty="0" err="1"/>
              <a:t>spin</a:t>
            </a:r>
            <a:r>
              <a:rPr lang="de-DE" dirty="0"/>
              <a:t>-polarisation im k-Raum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7A81E01-1CE4-19E9-59E8-3A7EFC8B63A5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269AED8-FD42-EAA9-1976-559141456F4A}"/>
              </a:ext>
            </a:extLst>
          </p:cNvPr>
          <p:cNvSpPr/>
          <p:nvPr/>
        </p:nvSpPr>
        <p:spPr>
          <a:xfrm>
            <a:off x="4427995" y="175364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7994704" y="993689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8966704" y="1965991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8966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9902704" y="993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8966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9902704" y="2898689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7994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7994703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9902704" y="1965991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9902703" y="2898689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7886692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8874997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9794691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0763693" y="905342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7886692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8874997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9794691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0763693" y="1842103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7886692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8874997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9794691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0763693" y="2778864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7886692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8874997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9794691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0763693" y="374661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4853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784EBF-4597-FAE4-2C47-C1542BDD6712}"/>
              </a:ext>
            </a:extLst>
          </p:cNvPr>
          <p:cNvSpPr/>
          <p:nvPr/>
        </p:nvSpPr>
        <p:spPr>
          <a:xfrm>
            <a:off x="4703277" y="3877455"/>
            <a:ext cx="2916711" cy="2764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FE9A90-0571-D7ED-0E06-907C026F02AB}"/>
              </a:ext>
            </a:extLst>
          </p:cNvPr>
          <p:cNvSpPr/>
          <p:nvPr/>
        </p:nvSpPr>
        <p:spPr>
          <a:xfrm>
            <a:off x="690313" y="3877455"/>
            <a:ext cx="2868639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BA07-3AF9-CFB8-016C-7FAF49939DEC}"/>
              </a:ext>
            </a:extLst>
          </p:cNvPr>
          <p:cNvSpPr/>
          <p:nvPr/>
        </p:nvSpPr>
        <p:spPr>
          <a:xfrm>
            <a:off x="690312" y="4932524"/>
            <a:ext cx="2868639" cy="13958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Time-</a:t>
            </a:r>
            <a:r>
              <a:rPr lang="de-DE" dirty="0" err="1"/>
              <a:t>reversal</a:t>
            </a:r>
            <a:r>
              <a:rPr lang="de-DE" dirty="0"/>
              <a:t> </a:t>
            </a:r>
            <a:r>
              <a:rPr lang="de-DE" dirty="0" err="1"/>
              <a:t>symmetry</a:t>
            </a:r>
            <a:endParaRPr lang="de-DE" dirty="0"/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29470957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2794531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2"/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295570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durch </a:t>
            </a:r>
            <a:r>
              <a:rPr lang="de-DE" dirty="0" err="1"/>
              <a:t>Translations</a:t>
            </a:r>
            <a:r>
              <a:rPr lang="de-DE" dirty="0"/>
              <a:t> oder </a:t>
            </a:r>
            <a:r>
              <a:rPr lang="de-DE" dirty="0" err="1"/>
              <a:t>Inversions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Entartete Energiebänder</a:t>
            </a:r>
          </a:p>
          <a:p>
            <a:pPr lvl="3"/>
            <a:r>
              <a:rPr lang="de-DE" dirty="0"/>
              <a:t>Im Limit von verschwindender Spin-Orbital-Kopplung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Charakterisiert durch ein Spin Gitter</a:t>
            </a:r>
          </a:p>
          <a:p>
            <a:pPr lvl="2"/>
            <a:r>
              <a:rPr lang="de-DE" dirty="0"/>
              <a:t>Isotrope Energiebänder</a:t>
            </a:r>
          </a:p>
          <a:p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Beschrieben durch zwei entgegengesetzte Spin Gitter verbunden nur durch </a:t>
            </a:r>
            <a:r>
              <a:rPr lang="de-DE" dirty="0" err="1"/>
              <a:t>Rotations</a:t>
            </a:r>
            <a:r>
              <a:rPr lang="de-DE" dirty="0"/>
              <a:t> Symmetrie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Im Limit SOK -&gt; 0 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4923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40" y="1484785"/>
            <a:ext cx="3191992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2"/>
            <a:r>
              <a:rPr lang="de-DE" dirty="0"/>
              <a:t>Keine Zeitumkehrsymmetrie 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Phasen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Starke Magnetisierung</a:t>
            </a:r>
          </a:p>
          <a:p>
            <a:pPr lvl="2"/>
            <a:r>
              <a:rPr lang="de-DE" dirty="0"/>
              <a:t>Keine Zeitumkehrsymmetrie</a:t>
            </a:r>
          </a:p>
          <a:p>
            <a:pPr lvl="2"/>
            <a:r>
              <a:rPr lang="de-DE" dirty="0"/>
              <a:t>Magnetisierung als Ordnungsparameter</a:t>
            </a:r>
          </a:p>
          <a:p>
            <a:pPr lvl="2"/>
            <a:r>
              <a:rPr lang="de-DE" dirty="0"/>
              <a:t>Spin-polarisation im k-Raum</a:t>
            </a:r>
          </a:p>
          <a:p>
            <a:pPr lvl="3"/>
            <a:r>
              <a:rPr lang="de-DE" dirty="0"/>
              <a:t>Isotrop</a:t>
            </a:r>
          </a:p>
          <a:p>
            <a:pPr lvl="3"/>
            <a:r>
              <a:rPr lang="de-DE" dirty="0"/>
              <a:t>„Spin-splitting“ (</a:t>
            </a:r>
            <a:r>
              <a:rPr lang="de-DE" dirty="0" err="1"/>
              <a:t>magneto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).</a:t>
            </a:r>
          </a:p>
          <a:p>
            <a:pPr lvl="3"/>
            <a:r>
              <a:rPr lang="de-DE" dirty="0"/>
              <a:t>Elektronische Bandeffekte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0A2ABA-20E7-D7BC-F346-F8E2433E160E}"/>
              </a:ext>
            </a:extLst>
          </p:cNvPr>
          <p:cNvSpPr txBox="1"/>
          <p:nvPr/>
        </p:nvSpPr>
        <p:spPr>
          <a:xfrm>
            <a:off x="6072014" y="5959046"/>
            <a:ext cx="551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Zunächst als unkonventionelle AFM/FMs bezeichnet</a:t>
            </a:r>
          </a:p>
        </p:txBody>
      </p:sp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71530E5-1890-066C-7133-E54DE803597F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D2CB20E-5A37-3642-47B1-0170E0F11A6C}"/>
              </a:ext>
            </a:extLst>
          </p:cNvPr>
          <p:cNvSpPr/>
          <p:nvPr/>
        </p:nvSpPr>
        <p:spPr>
          <a:xfrm>
            <a:off x="4427995" y="1753733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983BE47-84B3-1054-7C5D-403C89CA2F3B}"/>
              </a:ext>
            </a:extLst>
          </p:cNvPr>
          <p:cNvSpPr/>
          <p:nvPr/>
        </p:nvSpPr>
        <p:spPr>
          <a:xfrm>
            <a:off x="8448460" y="1708026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27995" y="1484785"/>
            <a:ext cx="3191993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effektive Magnetisierung</a:t>
            </a:r>
          </a:p>
          <a:p>
            <a:pPr lvl="3"/>
            <a:r>
              <a:rPr lang="de-DE" dirty="0"/>
              <a:t>Kompensierende Ordnung</a:t>
            </a:r>
          </a:p>
          <a:p>
            <a:pPr lvl="2"/>
            <a:r>
              <a:rPr lang="de-DE" dirty="0"/>
              <a:t>Zeitumkehrsymmetrie </a:t>
            </a:r>
          </a:p>
          <a:p>
            <a:pPr lvl="2"/>
            <a:r>
              <a:rPr lang="de-DE" dirty="0"/>
              <a:t>Keine Spin-polarisation im k-Raum</a:t>
            </a:r>
          </a:p>
        </p:txBody>
      </p:sp>
    </p:spTree>
    <p:extLst>
      <p:ext uri="{BB962C8B-B14F-4D97-AF65-F5344CB8AC3E}">
        <p14:creationId xmlns:p14="http://schemas.microsoft.com/office/powerpoint/2010/main" val="34286818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Analogie</a:t>
            </a:r>
          </a:p>
          <a:p>
            <a:endParaRPr lang="de-DE" dirty="0"/>
          </a:p>
          <a:p>
            <a:pPr lvl="1"/>
            <a:r>
              <a:rPr lang="de-DE" dirty="0"/>
              <a:t>Bereits 2009 wurden d-wellen für Magnete aus einer Analogie zu Supraleitern vorhergesagt</a:t>
            </a:r>
          </a:p>
          <a:p>
            <a:endParaRPr lang="de-DE" dirty="0"/>
          </a:p>
          <a:p>
            <a:r>
              <a:rPr lang="de-DE" dirty="0"/>
              <a:t>Weitere Eigenschaften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AHE, wegen aufgeteilter Bänder</a:t>
            </a:r>
          </a:p>
          <a:p>
            <a:pPr lvl="3"/>
            <a:r>
              <a:rPr lang="de-DE" dirty="0"/>
              <a:t>GMR, TMR</a:t>
            </a:r>
          </a:p>
          <a:p>
            <a:pPr lvl="2"/>
            <a:r>
              <a:rPr lang="de-DE" dirty="0"/>
              <a:t>(Beachtung der nichtmagnetischen Atome für die Symmetrien) </a:t>
            </a:r>
          </a:p>
          <a:p>
            <a:pPr lvl="2"/>
            <a:r>
              <a:rPr lang="de-DE" dirty="0"/>
              <a:t>Robuste Zustände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106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6" name="Grafik 5" descr="Ein Bild, das Screenshot, Farbigkeit, Diagramm, Kreis enthält.&#10;&#10;Automatisch generierte Beschreibung">
            <a:extLst>
              <a:ext uri="{FF2B5EF4-FFF2-40B4-BE49-F238E27FC236}">
                <a16:creationId xmlns:a16="http://schemas.microsoft.com/office/drawing/2014/main" id="{F76086D5-39AE-DCE1-4CEF-9412711C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4" y="3284984"/>
            <a:ext cx="3355606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15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Vorteile der Beschreibung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Altermagnetische</a:t>
            </a:r>
            <a:r>
              <a:rPr lang="de-DE" dirty="0"/>
              <a:t> Spin Separation ist nur schwach von der relativistischen Spin-Orbit-Kopplung abhängig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relativistisch</a:t>
            </a:r>
          </a:p>
          <a:p>
            <a:pPr lvl="3"/>
            <a:r>
              <a:rPr lang="de-DE" dirty="0"/>
              <a:t>Spin bleibt eine gute Quantenzahl</a:t>
            </a:r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107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1"/>
            <a:ext cx="2868639" cy="18839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B6F0DD-2C2B-1985-7A1E-A56F5333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874477"/>
            <a:ext cx="4363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41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Erkennungsmerkmale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108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4" name="Grafik 3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1086F595-587D-41EB-FEA5-5F28EA38C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569FC8-AFB4-6E29-F9AE-DAB6C6F77C8B}"/>
              </a:ext>
            </a:extLst>
          </p:cNvPr>
          <p:cNvSpPr txBox="1"/>
          <p:nvPr/>
        </p:nvSpPr>
        <p:spPr>
          <a:xfrm>
            <a:off x="3616282" y="493441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06C277-EC72-E9B5-AACA-8BFE0CB1F628}"/>
              </a:ext>
            </a:extLst>
          </p:cNvPr>
          <p:cNvSpPr/>
          <p:nvPr/>
        </p:nvSpPr>
        <p:spPr>
          <a:xfrm>
            <a:off x="551384" y="2564904"/>
            <a:ext cx="5256584" cy="3600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Regeln zur Identifizierung von AM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1BBAB-C589-1F34-A928-5095AC8759D6}"/>
              </a:ext>
            </a:extLst>
          </p:cNvPr>
          <p:cNvSpPr/>
          <p:nvPr/>
        </p:nvSpPr>
        <p:spPr>
          <a:xfrm>
            <a:off x="551383" y="2924943"/>
            <a:ext cx="5256585" cy="2009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Gerade Anzahl magnetischer Atome in der EZ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Keine </a:t>
            </a:r>
            <a:r>
              <a:rPr lang="de-DE" dirty="0" err="1">
                <a:solidFill>
                  <a:schemeClr val="tx1"/>
                </a:solidFill>
              </a:rPr>
              <a:t>Inversionsymmetrie</a:t>
            </a:r>
            <a:r>
              <a:rPr lang="de-DE" dirty="0">
                <a:solidFill>
                  <a:schemeClr val="tx1"/>
                </a:solidFill>
              </a:rPr>
              <a:t> zwischen magnetischen Atomen der Untergitter</a:t>
            </a:r>
          </a:p>
          <a:p>
            <a:pPr marL="342900" indent="-342900">
              <a:buAutoNum type="arabicPeriod"/>
            </a:pP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Untergitter durch kristallographische Rotationen verbunden</a:t>
            </a:r>
          </a:p>
        </p:txBody>
      </p:sp>
    </p:spTree>
    <p:extLst>
      <p:ext uri="{BB962C8B-B14F-4D97-AF65-F5344CB8AC3E}">
        <p14:creationId xmlns:p14="http://schemas.microsoft.com/office/powerpoint/2010/main" val="31520842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5E32A81-4631-0CA4-E239-7A31EFC1CD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01" y="1769325"/>
            <a:ext cx="2868639" cy="1883998"/>
          </a:xfrm>
          <a:prstGeom prst="rect">
            <a:avLst/>
          </a:prstGeom>
        </p:spPr>
      </p:pic>
      <p:pic>
        <p:nvPicPr>
          <p:cNvPr id="14" name="Grafik 13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1A0F3BCE-299A-3390-3780-8FC7DED3F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95" y="1725419"/>
            <a:ext cx="3027967" cy="19669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 Beschreibung der Phasen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109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3B25DA53-E97B-F5FC-C64E-AC7856B65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7" y="1737767"/>
            <a:ext cx="2742491" cy="1779179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0FF2FDF-7D4B-BC4B-8BE0-35F5F4537D8C}"/>
              </a:ext>
            </a:extLst>
          </p:cNvPr>
          <p:cNvSpPr/>
          <p:nvPr/>
        </p:nvSpPr>
        <p:spPr>
          <a:xfrm>
            <a:off x="623392" y="173776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B17AD39-D818-14CC-0763-9EA818E24E33}"/>
              </a:ext>
            </a:extLst>
          </p:cNvPr>
          <p:cNvSpPr/>
          <p:nvPr/>
        </p:nvSpPr>
        <p:spPr>
          <a:xfrm>
            <a:off x="4427995" y="1724814"/>
            <a:ext cx="1523989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CD1925-9FD4-3CD0-FA79-7EB24DFD82A4}"/>
              </a:ext>
            </a:extLst>
          </p:cNvPr>
          <p:cNvSpPr/>
          <p:nvPr/>
        </p:nvSpPr>
        <p:spPr>
          <a:xfrm>
            <a:off x="8448460" y="1707307"/>
            <a:ext cx="1247741" cy="21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27770" y="1484785"/>
            <a:ext cx="3446830" cy="4618179"/>
          </a:xfrm>
        </p:spPr>
        <p:txBody>
          <a:bodyPr/>
          <a:lstStyle/>
          <a:p>
            <a:r>
              <a:rPr lang="de-DE" dirty="0"/>
              <a:t>Antiferromagnetismus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3"/>
            <a:r>
              <a:rPr lang="de-DE" dirty="0"/>
              <a:t>Robust zu externen Felder</a:t>
            </a:r>
          </a:p>
          <a:p>
            <a:pPr lvl="3"/>
            <a:r>
              <a:rPr lang="de-DE" dirty="0"/>
              <a:t>Keine Streufelder</a:t>
            </a:r>
          </a:p>
          <a:p>
            <a:pPr lvl="2"/>
            <a:r>
              <a:rPr lang="de-DE" dirty="0"/>
              <a:t>Isotrope  entartete Energiebänder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dirty="0"/>
              <a:t>Ferromagnetismus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Magnetisierung</a:t>
            </a:r>
          </a:p>
          <a:p>
            <a:pPr lvl="2"/>
            <a:r>
              <a:rPr lang="de-DE" dirty="0"/>
              <a:t>Isotrope aufgeteilte Energiebänder</a:t>
            </a:r>
          </a:p>
          <a:p>
            <a:pPr lvl="3"/>
            <a:r>
              <a:rPr lang="de-DE" dirty="0"/>
              <a:t>Magnet-Transport-Effekte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1A8DE55E-E733-DDB3-1201-6A3515205B1D}"/>
              </a:ext>
            </a:extLst>
          </p:cNvPr>
          <p:cNvSpPr txBox="1">
            <a:spLocks/>
          </p:cNvSpPr>
          <p:nvPr/>
        </p:nvSpPr>
        <p:spPr>
          <a:xfrm>
            <a:off x="8256239" y="1484785"/>
            <a:ext cx="3503959" cy="4598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Altermagnetismus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Spin-Gruppe: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pPr lvl="2"/>
            <a:r>
              <a:rPr lang="de-DE" dirty="0"/>
              <a:t>Alternierende Spin-Polarisation</a:t>
            </a:r>
          </a:p>
          <a:p>
            <a:pPr lvl="3"/>
            <a:r>
              <a:rPr lang="de-DE" dirty="0"/>
              <a:t>Im k- und r-Raum</a:t>
            </a:r>
          </a:p>
          <a:p>
            <a:pPr lvl="2"/>
            <a:r>
              <a:rPr lang="de-DE" dirty="0"/>
              <a:t>Gleichbesetze und aufgeteilte Up u. Down Bänder</a:t>
            </a:r>
          </a:p>
          <a:p>
            <a:pPr lvl="3"/>
            <a:r>
              <a:rPr lang="de-DE" dirty="0"/>
              <a:t>(Im nichtrelativistischen Limit)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3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693BB2-318E-F441-00A7-B68D922A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3877455"/>
            <a:ext cx="822320" cy="41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6B2307-BFA5-9D5B-000E-60CB33599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53" y="4196957"/>
            <a:ext cx="2149694" cy="38556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0920EA-3E1B-4AFB-CD48-82E87C138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31" y="4220716"/>
            <a:ext cx="2149694" cy="3380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8704160-77FB-DAE3-5C50-8CD453C704FC}"/>
              </a:ext>
            </a:extLst>
          </p:cNvPr>
          <p:cNvSpPr txBox="1"/>
          <p:nvPr/>
        </p:nvSpPr>
        <p:spPr>
          <a:xfrm rot="5400000">
            <a:off x="10408272" y="2585786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C069540-2166-319F-D7DD-146854AD35DB}"/>
              </a:ext>
            </a:extLst>
          </p:cNvPr>
          <p:cNvSpPr/>
          <p:nvPr/>
        </p:nvSpPr>
        <p:spPr>
          <a:xfrm>
            <a:off x="1963010" y="1724814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4FC2D49-5A19-6DD9-40FC-EB5E041C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25" y="1900335"/>
            <a:ext cx="1610195" cy="165686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5CDD3B0-52D3-CE7E-4E77-2198F282CF5D}"/>
              </a:ext>
            </a:extLst>
          </p:cNvPr>
          <p:cNvSpPr/>
          <p:nvPr/>
        </p:nvSpPr>
        <p:spPr>
          <a:xfrm>
            <a:off x="5986401" y="1789699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9382CBC-64C6-DAA5-80C7-34F7A8DB37AD}"/>
              </a:ext>
            </a:extLst>
          </p:cNvPr>
          <p:cNvSpPr/>
          <p:nvPr/>
        </p:nvSpPr>
        <p:spPr>
          <a:xfrm>
            <a:off x="9895295" y="1769325"/>
            <a:ext cx="1405207" cy="187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56CD0A5-322B-2581-9F55-08973234B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902" y="1878875"/>
            <a:ext cx="1632016" cy="174535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1C771F0-4604-1161-CF52-E68C09F84B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320" y="1889307"/>
            <a:ext cx="1585082" cy="164647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DC777C8-19DD-D131-063B-6F1E00B606D8}"/>
              </a:ext>
            </a:extLst>
          </p:cNvPr>
          <p:cNvSpPr txBox="1"/>
          <p:nvPr/>
        </p:nvSpPr>
        <p:spPr>
          <a:xfrm rot="16200000">
            <a:off x="-1006592" y="2456329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A675C80-3B22-1C9F-8810-555C0657F769}"/>
              </a:ext>
            </a:extLst>
          </p:cNvPr>
          <p:cNvSpPr/>
          <p:nvPr/>
        </p:nvSpPr>
        <p:spPr>
          <a:xfrm>
            <a:off x="765598" y="4683072"/>
            <a:ext cx="2858194" cy="295822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AAD4E61-AA8A-5C93-1E06-8C78935E861F}"/>
              </a:ext>
            </a:extLst>
          </p:cNvPr>
          <p:cNvSpPr/>
          <p:nvPr/>
        </p:nvSpPr>
        <p:spPr>
          <a:xfrm>
            <a:off x="765598" y="4978894"/>
            <a:ext cx="2858194" cy="785990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2E431A0-3D8B-D5F1-3175-5B9FDEA9B94B}"/>
              </a:ext>
            </a:extLst>
          </p:cNvPr>
          <p:cNvSpPr/>
          <p:nvPr/>
        </p:nvSpPr>
        <p:spPr>
          <a:xfrm>
            <a:off x="4666902" y="4683071"/>
            <a:ext cx="3107697" cy="808585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5B58188-23C7-13A6-AA09-0ED23D02CD39}"/>
              </a:ext>
            </a:extLst>
          </p:cNvPr>
          <p:cNvSpPr/>
          <p:nvPr/>
        </p:nvSpPr>
        <p:spPr>
          <a:xfrm>
            <a:off x="4661255" y="5491657"/>
            <a:ext cx="3118990" cy="273227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89570F2-0E60-F40E-8052-17C1566F994A}"/>
              </a:ext>
            </a:extLst>
          </p:cNvPr>
          <p:cNvSpPr/>
          <p:nvPr/>
        </p:nvSpPr>
        <p:spPr>
          <a:xfrm>
            <a:off x="8505238" y="4683072"/>
            <a:ext cx="3107697" cy="295822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777996D-9573-2F5B-8FCC-826D0940E71A}"/>
              </a:ext>
            </a:extLst>
          </p:cNvPr>
          <p:cNvSpPr/>
          <p:nvPr/>
        </p:nvSpPr>
        <p:spPr>
          <a:xfrm>
            <a:off x="8505238" y="5491657"/>
            <a:ext cx="3107697" cy="538338"/>
          </a:xfrm>
          <a:prstGeom prst="rect">
            <a:avLst/>
          </a:prstGeom>
          <a:solidFill>
            <a:srgbClr val="92D0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C9269DB-E0DF-23EF-80ED-2FC65B6661E7}"/>
              </a:ext>
            </a:extLst>
          </p:cNvPr>
          <p:cNvSpPr/>
          <p:nvPr/>
        </p:nvSpPr>
        <p:spPr>
          <a:xfrm>
            <a:off x="8505238" y="4978894"/>
            <a:ext cx="3107697" cy="512763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8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858E-1CF4-E67B-BC22-C2497D4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BED89-99FF-40C9-A642-EE30F26CC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B7AF0B-618D-91F7-93F3-744DD6E7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258236-FF07-A1D4-82A1-DE3FBD1C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3255650-F700-3427-6A00-C7448AE467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40" y="1410246"/>
            <a:ext cx="8414884" cy="429169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BCA6EBC-FCB4-A2D5-79A2-3FB8529FDFF8}"/>
              </a:ext>
            </a:extLst>
          </p:cNvPr>
          <p:cNvCxnSpPr>
            <a:cxnSpLocks/>
          </p:cNvCxnSpPr>
          <p:nvPr/>
        </p:nvCxnSpPr>
        <p:spPr>
          <a:xfrm>
            <a:off x="6456040" y="1942536"/>
            <a:ext cx="792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0F4AEE-1BFF-93C8-1450-28FCFECA0EF3}"/>
              </a:ext>
            </a:extLst>
          </p:cNvPr>
          <p:cNvCxnSpPr>
            <a:cxnSpLocks/>
          </p:cNvCxnSpPr>
          <p:nvPr/>
        </p:nvCxnSpPr>
        <p:spPr>
          <a:xfrm flipV="1">
            <a:off x="8040046" y="1941432"/>
            <a:ext cx="1008451" cy="2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27E794E-CF59-B32E-3CC1-C3811B764C45}"/>
              </a:ext>
            </a:extLst>
          </p:cNvPr>
          <p:cNvCxnSpPr>
            <a:cxnSpLocks/>
          </p:cNvCxnSpPr>
          <p:nvPr/>
        </p:nvCxnSpPr>
        <p:spPr>
          <a:xfrm>
            <a:off x="7392144" y="5805264"/>
            <a:ext cx="1152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5D2733F9-FC70-181F-829F-FCC78FAD6E52}"/>
              </a:ext>
            </a:extLst>
          </p:cNvPr>
          <p:cNvSpPr/>
          <p:nvPr/>
        </p:nvSpPr>
        <p:spPr>
          <a:xfrm>
            <a:off x="4559998" y="2132032"/>
            <a:ext cx="7632002" cy="2937501"/>
          </a:xfrm>
          <a:prstGeom prst="rect">
            <a:avLst/>
          </a:prstGeom>
          <a:solidFill>
            <a:srgbClr val="F8F8F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80D11B4-F12F-5AE3-FF61-D5A862CC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6D53D3-1C4E-6A24-C88B-C6D220D608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" y="3142129"/>
            <a:ext cx="3093223" cy="1230312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AB9E5BC-924E-4707-5F2E-0FC52B2E3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4440065" cy="4103687"/>
          </a:xfrm>
        </p:spPr>
        <p:txBody>
          <a:bodyPr/>
          <a:lstStyle/>
          <a:p>
            <a:r>
              <a:rPr lang="en-US" dirty="0"/>
              <a:t>Excitations</a:t>
            </a:r>
          </a:p>
          <a:p>
            <a:endParaRPr lang="en-US" dirty="0"/>
          </a:p>
          <a:p>
            <a:pPr lvl="1"/>
            <a:r>
              <a:rPr lang="en-US" dirty="0"/>
              <a:t>His approach was to consider one</a:t>
            </a:r>
          </a:p>
          <a:p>
            <a:pPr lvl="1"/>
            <a:r>
              <a:rPr lang="en-US" dirty="0"/>
              <a:t>flipped spin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Not</a:t>
            </a:r>
            <a:r>
              <a:rPr lang="en-US" dirty="0"/>
              <a:t> an eigenstate anymore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4685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8112472" cy="4103985"/>
          </a:xfrm>
        </p:spPr>
        <p:txBody>
          <a:bodyPr/>
          <a:lstStyle/>
          <a:p>
            <a:r>
              <a:rPr lang="de-DE" dirty="0"/>
              <a:t>Vorteile/Einfluss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Anomaler Hall Effekt/GMR/TMR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Robust, weil keine Magnetisierung</a:t>
            </a:r>
          </a:p>
          <a:p>
            <a:pPr lvl="3"/>
            <a:r>
              <a:rPr lang="de-DE" dirty="0"/>
              <a:t>keine </a:t>
            </a:r>
            <a:r>
              <a:rPr lang="de-DE" dirty="0" err="1"/>
              <a:t>Streumagentisierung</a:t>
            </a:r>
            <a:r>
              <a:rPr lang="de-DE" dirty="0"/>
              <a:t> (aufwendiges SAFS(GMR-Stacks) im Moment)</a:t>
            </a:r>
          </a:p>
          <a:p>
            <a:pPr lvl="2"/>
            <a:endParaRPr lang="de-DE" dirty="0"/>
          </a:p>
          <a:p>
            <a:pPr lvl="2"/>
            <a:r>
              <a:rPr lang="de-DE" dirty="0" err="1"/>
              <a:t>Spinwellen</a:t>
            </a:r>
            <a:r>
              <a:rPr lang="de-DE" dirty="0"/>
              <a:t> im </a:t>
            </a:r>
            <a:r>
              <a:rPr lang="de-DE" dirty="0" err="1"/>
              <a:t>THz</a:t>
            </a:r>
            <a:r>
              <a:rPr lang="de-DE" dirty="0"/>
              <a:t>-Bereich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Spin Dynamik im ps-Bereich (FM </a:t>
            </a:r>
            <a:r>
              <a:rPr lang="el-GR" dirty="0"/>
              <a:t>μ</a:t>
            </a:r>
            <a:r>
              <a:rPr lang="de-DE" dirty="0"/>
              <a:t>s-Bereich)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„einfache“ Symmetrie Klassifizierung erlaubt Folgerung der beobachteten Eigenschaften</a:t>
            </a:r>
          </a:p>
          <a:p>
            <a:pPr lvl="3"/>
            <a:r>
              <a:rPr lang="de-DE" dirty="0"/>
              <a:t>Relativistische Effekt nicht nötig aber addierbar</a:t>
            </a:r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110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pic>
        <p:nvPicPr>
          <p:cNvPr id="5" name="Grafik 4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DAE382EB-3ED0-D0A1-3451-6BAF1F2AE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687" y="686800"/>
            <a:ext cx="3407872" cy="22381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EC8A4C3-E360-EAE3-9390-E229D22FDB7F}"/>
              </a:ext>
            </a:extLst>
          </p:cNvPr>
          <p:cNvSpPr txBox="1"/>
          <p:nvPr/>
        </p:nvSpPr>
        <p:spPr>
          <a:xfrm>
            <a:off x="9064086" y="3075465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DEB98F-6F23-2888-1D70-2A185C7A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80" y="627413"/>
            <a:ext cx="4363059" cy="16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27C7FB-D4E7-5807-9556-0B831DD6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703" y="627413"/>
            <a:ext cx="1939473" cy="229753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D0CCE-4225-E931-CCAE-2AD681279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265" y="3482079"/>
            <a:ext cx="2304256" cy="2689121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AC2CA59-DA8F-1DC4-BAE8-30A522A508BE}"/>
              </a:ext>
            </a:extLst>
          </p:cNvPr>
          <p:cNvSpPr/>
          <p:nvPr/>
        </p:nvSpPr>
        <p:spPr>
          <a:xfrm>
            <a:off x="7974265" y="3429000"/>
            <a:ext cx="209967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46A9AA-F274-E3AC-F2E1-AE1806E6B7CB}"/>
              </a:ext>
            </a:extLst>
          </p:cNvPr>
          <p:cNvSpPr txBox="1"/>
          <p:nvPr/>
        </p:nvSpPr>
        <p:spPr>
          <a:xfrm>
            <a:off x="8281095" y="6164285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R.A.Duine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217-219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(2018)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DAEE62-5BA6-EA26-0F3C-C1B58D872DD5}"/>
              </a:ext>
            </a:extLst>
          </p:cNvPr>
          <p:cNvSpPr/>
          <p:nvPr/>
        </p:nvSpPr>
        <p:spPr>
          <a:xfrm>
            <a:off x="6799046" y="2204864"/>
            <a:ext cx="88885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85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Altermagnetismus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988841"/>
            <a:ext cx="6312272" cy="4103985"/>
          </a:xfrm>
        </p:spPr>
        <p:txBody>
          <a:bodyPr/>
          <a:lstStyle/>
          <a:p>
            <a:r>
              <a:rPr lang="de-DE" dirty="0"/>
              <a:t>Ausblick</a:t>
            </a:r>
          </a:p>
          <a:p>
            <a:pPr marL="0" lvl="2" indent="0">
              <a:buNone/>
            </a:pPr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13113" y="6453336"/>
            <a:ext cx="4247802" cy="216024"/>
          </a:xfrm>
        </p:spPr>
        <p:txBody>
          <a:bodyPr/>
          <a:lstStyle/>
          <a:p>
            <a:r>
              <a:rPr lang="de-DE" sz="900"/>
              <a:t>Magnons in Ferromagnets</a:t>
            </a:r>
            <a:endParaRPr lang="de-DE" sz="90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79376" y="6453336"/>
            <a:ext cx="935038" cy="216024"/>
          </a:xfrm>
        </p:spPr>
        <p:txBody>
          <a:bodyPr/>
          <a:lstStyle/>
          <a:p>
            <a:fld id="{C05EE493-AD2E-4872-B2F6-8F12A747F0A5}" type="slidenum">
              <a:rPr lang="de-DE" sz="900"/>
              <a:pPr/>
              <a:t>111</a:t>
            </a:fld>
            <a:endParaRPr lang="de-DE" sz="900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1871663" y="6453336"/>
            <a:ext cx="936626" cy="216024"/>
          </a:xfrm>
        </p:spPr>
        <p:txBody>
          <a:bodyPr/>
          <a:lstStyle/>
          <a:p>
            <a:r>
              <a:rPr lang="en-US" sz="900"/>
              <a:t>17.12.2024</a:t>
            </a:r>
            <a:endParaRPr lang="de-DE" sz="9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252CD-5D1E-03A7-8392-34E468C912D0}"/>
              </a:ext>
            </a:extLst>
          </p:cNvPr>
          <p:cNvSpPr txBox="1"/>
          <p:nvPr/>
        </p:nvSpPr>
        <p:spPr>
          <a:xfrm>
            <a:off x="8517266" y="5517232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E2E8F9-7C93-9E4B-2124-5A6A3F9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16732"/>
            <a:ext cx="586821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F24F-890D-5D4F-C403-7C5FEF937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7EA622-41FF-9024-C9D5-6D146A423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D94B2-198B-4263-2D95-188E885C3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D60723-FC8B-7D71-8B1A-F806EA39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087BBA-DB41-FDC4-C182-C800A2D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E007EDBE-F7B8-CE6A-FD8F-38C5E0A6CD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0471D8-61B1-1829-D529-B904ECE602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F8342E4-A69D-81B4-68FF-2E287B322F35}"/>
              </a:ext>
            </a:extLst>
          </p:cNvPr>
          <p:cNvCxnSpPr>
            <a:cxnSpLocks/>
          </p:cNvCxnSpPr>
          <p:nvPr/>
        </p:nvCxnSpPr>
        <p:spPr>
          <a:xfrm flipV="1">
            <a:off x="580796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26DFE7C5-9AC5-8C3B-DE8A-5B64BF7E2D51}"/>
              </a:ext>
            </a:extLst>
          </p:cNvPr>
          <p:cNvCxnSpPr>
            <a:cxnSpLocks/>
          </p:cNvCxnSpPr>
          <p:nvPr/>
        </p:nvCxnSpPr>
        <p:spPr>
          <a:xfrm flipV="1">
            <a:off x="609600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11BCB0C-C178-BD20-0BB6-14BD069620B7}"/>
              </a:ext>
            </a:extLst>
          </p:cNvPr>
          <p:cNvCxnSpPr>
            <a:cxnSpLocks/>
          </p:cNvCxnSpPr>
          <p:nvPr/>
        </p:nvCxnSpPr>
        <p:spPr>
          <a:xfrm flipV="1">
            <a:off x="638403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C088E4-11F8-1AE2-8737-642198D38481}"/>
              </a:ext>
            </a:extLst>
          </p:cNvPr>
          <p:cNvCxnSpPr>
            <a:cxnSpLocks/>
          </p:cNvCxnSpPr>
          <p:nvPr/>
        </p:nvCxnSpPr>
        <p:spPr>
          <a:xfrm flipV="1">
            <a:off x="667206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822046-4FA5-BB4A-C6F3-7949C5B89ED6}"/>
              </a:ext>
            </a:extLst>
          </p:cNvPr>
          <p:cNvCxnSpPr>
            <a:cxnSpLocks/>
          </p:cNvCxnSpPr>
          <p:nvPr/>
        </p:nvCxnSpPr>
        <p:spPr>
          <a:xfrm flipV="1">
            <a:off x="696009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3090C58-6CCB-6D7D-671B-735194089B52}"/>
              </a:ext>
            </a:extLst>
          </p:cNvPr>
          <p:cNvCxnSpPr>
            <a:cxnSpLocks/>
          </p:cNvCxnSpPr>
          <p:nvPr/>
        </p:nvCxnSpPr>
        <p:spPr>
          <a:xfrm flipV="1">
            <a:off x="724812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6B07BA4-9DE8-2FE6-7191-C4ED440F9DBA}"/>
              </a:ext>
            </a:extLst>
          </p:cNvPr>
          <p:cNvCxnSpPr>
            <a:cxnSpLocks/>
          </p:cNvCxnSpPr>
          <p:nvPr/>
        </p:nvCxnSpPr>
        <p:spPr>
          <a:xfrm flipV="1">
            <a:off x="753616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BFF4C71-4F66-0DD1-073E-795287D73C6C}"/>
              </a:ext>
            </a:extLst>
          </p:cNvPr>
          <p:cNvCxnSpPr>
            <a:cxnSpLocks/>
          </p:cNvCxnSpPr>
          <p:nvPr/>
        </p:nvCxnSpPr>
        <p:spPr>
          <a:xfrm flipV="1">
            <a:off x="782419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A5E07-84A1-28B3-3CDB-62B1285091BB}"/>
              </a:ext>
            </a:extLst>
          </p:cNvPr>
          <p:cNvCxnSpPr>
            <a:cxnSpLocks/>
          </p:cNvCxnSpPr>
          <p:nvPr/>
        </p:nvCxnSpPr>
        <p:spPr>
          <a:xfrm>
            <a:off x="8108394" y="4643435"/>
            <a:ext cx="766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737E36F-E8D1-662B-C1C5-F2E08128BEA6}"/>
              </a:ext>
            </a:extLst>
          </p:cNvPr>
          <p:cNvCxnSpPr>
            <a:cxnSpLocks/>
          </p:cNvCxnSpPr>
          <p:nvPr/>
        </p:nvCxnSpPr>
        <p:spPr>
          <a:xfrm flipV="1">
            <a:off x="840025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7AFB725-C14F-B97F-FE31-F1A7FB22852A}"/>
              </a:ext>
            </a:extLst>
          </p:cNvPr>
          <p:cNvCxnSpPr>
            <a:cxnSpLocks/>
          </p:cNvCxnSpPr>
          <p:nvPr/>
        </p:nvCxnSpPr>
        <p:spPr>
          <a:xfrm flipV="1">
            <a:off x="868828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D7F0C7-E01C-BBDA-3C19-5D97869DA2C3}"/>
              </a:ext>
            </a:extLst>
          </p:cNvPr>
          <p:cNvCxnSpPr>
            <a:cxnSpLocks/>
          </p:cNvCxnSpPr>
          <p:nvPr/>
        </p:nvCxnSpPr>
        <p:spPr>
          <a:xfrm flipV="1">
            <a:off x="897632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34878CC-C745-01AF-7C06-6192AEE2B0DC}"/>
              </a:ext>
            </a:extLst>
          </p:cNvPr>
          <p:cNvCxnSpPr>
            <a:cxnSpLocks/>
          </p:cNvCxnSpPr>
          <p:nvPr/>
        </p:nvCxnSpPr>
        <p:spPr>
          <a:xfrm flipV="1">
            <a:off x="926435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50B924A-6446-AAD6-3CA4-E5A572370ED9}"/>
              </a:ext>
            </a:extLst>
          </p:cNvPr>
          <p:cNvCxnSpPr>
            <a:cxnSpLocks/>
          </p:cNvCxnSpPr>
          <p:nvPr/>
        </p:nvCxnSpPr>
        <p:spPr>
          <a:xfrm flipV="1">
            <a:off x="9552384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F65E771-B46C-BE32-9143-275113F684A7}"/>
              </a:ext>
            </a:extLst>
          </p:cNvPr>
          <p:cNvCxnSpPr>
            <a:cxnSpLocks/>
          </p:cNvCxnSpPr>
          <p:nvPr/>
        </p:nvCxnSpPr>
        <p:spPr>
          <a:xfrm flipV="1">
            <a:off x="9840416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BC94B56-CF89-1571-2E76-0DB813F8BDDF}"/>
              </a:ext>
            </a:extLst>
          </p:cNvPr>
          <p:cNvCxnSpPr>
            <a:cxnSpLocks/>
          </p:cNvCxnSpPr>
          <p:nvPr/>
        </p:nvCxnSpPr>
        <p:spPr>
          <a:xfrm flipV="1">
            <a:off x="10128448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9A7A4C1-70FD-8033-6ADB-CFE0FB398A16}"/>
              </a:ext>
            </a:extLst>
          </p:cNvPr>
          <p:cNvCxnSpPr>
            <a:cxnSpLocks/>
          </p:cNvCxnSpPr>
          <p:nvPr/>
        </p:nvCxnSpPr>
        <p:spPr>
          <a:xfrm flipV="1">
            <a:off x="10416480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C1C53C3-3A2D-A3E3-7223-661B0D2EA87A}"/>
              </a:ext>
            </a:extLst>
          </p:cNvPr>
          <p:cNvCxnSpPr>
            <a:cxnSpLocks/>
          </p:cNvCxnSpPr>
          <p:nvPr/>
        </p:nvCxnSpPr>
        <p:spPr>
          <a:xfrm flipV="1">
            <a:off x="10704512" y="4622147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AE105B01-E939-4FE2-89F8-0548E1C659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73" y="5234259"/>
            <a:ext cx="208762" cy="11428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BF5AE87-27AB-3D29-1780-814C897215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9" y="4783923"/>
            <a:ext cx="337345" cy="254953"/>
          </a:xfrm>
          <a:prstGeom prst="rect">
            <a:avLst/>
          </a:prstGeom>
        </p:spPr>
      </p:pic>
      <p:sp>
        <p:nvSpPr>
          <p:cNvPr id="31" name="Titel 1">
            <a:extLst>
              <a:ext uri="{FF2B5EF4-FFF2-40B4-BE49-F238E27FC236}">
                <a16:creationId xmlns:a16="http://schemas.microsoft.com/office/drawing/2014/main" id="{185382EF-984E-F5EC-AA11-9D67AFF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276690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9F6D-1C89-0DB4-52F4-6093BA64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F83C88-E709-9D60-1BA4-053FAECD6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1553C8-0BE8-C8C9-6FC4-84BBB5D21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28DFB5-B4E1-51C5-8306-DE5DD358D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DE8BB27-0C0E-5B21-7C0E-F03A00F6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9FFAE05-6B81-71FA-6B7B-EF5C9394D7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B0B1A3-673D-9160-E5BC-74B7E8E500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76465"/>
            <a:ext cx="3283442" cy="63367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6F219DD-D6B0-222F-4FD2-997DF4AE7C35}"/>
              </a:ext>
            </a:extLst>
          </p:cNvPr>
          <p:cNvSpPr/>
          <p:nvPr/>
        </p:nvSpPr>
        <p:spPr>
          <a:xfrm>
            <a:off x="7392144" y="3756646"/>
            <a:ext cx="504056" cy="872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42DE7-B8AF-7B8D-5122-1FBAEB927FCC}"/>
              </a:ext>
            </a:extLst>
          </p:cNvPr>
          <p:cNvSpPr/>
          <p:nvPr/>
        </p:nvSpPr>
        <p:spPr>
          <a:xfrm>
            <a:off x="8328310" y="3975778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724E8F0-2C3D-60DE-790B-03369F571B24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838EFA5-8952-F02A-706F-DB9460F5CFD9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13889E8-6C35-8A2F-8259-D2B557893E3C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B0FBF8-B340-C8D9-85DF-41F4EF49A274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C93BFD-A391-9637-60D4-39181DD1D9A4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E5790C-7172-C7DC-3ED5-675414FE51C6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A31FD94-27C5-B3C2-DB82-79E890E88E3F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1C9D01-B841-9F1E-256D-6235EEAA7556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C047B8-AC57-2DE3-34A1-5567CDFE68DD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8AB40AE-E56B-FA66-5769-A87DF8AD47B5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DA040D-FA22-79DA-658E-75FA39D681F9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A82E61E-1BE2-F783-EE76-05F375AE5E5B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8CCAEE3-80B8-A688-0DEC-D249506FCE6D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0274437-7C55-79A8-27B5-674AADF0412D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97B3BCD-C8BA-0D86-5EE7-74D44687FBD5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56CC6BA-AFE2-BD33-BBED-2BAE62D3CB58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9F68B1-0067-6423-8124-340758E3713B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1BA9B5BE-3663-E077-1BF8-821D7CCE6A7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2BF40DA-7AE2-33BC-1971-32DBBF5F131E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1010A-7F70-9710-B007-8E84BDD89209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F43E895-29AA-3409-0E62-CBC46D45291B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9A44853-B670-7B3B-7517-8F6CB1D360E0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4252678-0FE4-D324-152E-6026D5F89541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3F7490-BFD5-ABFE-C117-A72D1F6A809C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F9377E-C2AD-B88C-0624-3B0C4FD1E7DE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CCE0252-AF59-045E-DC63-649BEA6D0411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6046022-C318-7AFB-1440-6590C2290BB4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5919BC5-7F6E-BECF-EB3F-53B54CA55BD3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8AEE444-C4C8-2A4F-EAA1-9A9859821CB8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53C050-3807-B5BA-CC2C-55D6C447EDA6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C31D96A-5DB3-AF5A-BDA8-ADC705CFC233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F0F5C9E-8B1B-B335-A9C2-C2A21C247D30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98068DB-F647-F040-B6B2-432403D200F5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F30D34D-029C-E991-45F9-A93D2E134ACF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A6841E3-18E3-4B88-ED52-E16C333F2547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DC56A7A-B799-84A2-0164-F456BB5A5572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30058B87-E52D-1B1F-9290-8B79CCCFC34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1">
            <a:extLst>
              <a:ext uri="{FF2B5EF4-FFF2-40B4-BE49-F238E27FC236}">
                <a16:creationId xmlns:a16="http://schemas.microsoft.com/office/drawing/2014/main" id="{B9C495F5-B60D-930D-21A0-3FF1112A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0CFD66D-2D55-E991-8216-C564B520D6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B447-5FA1-7125-68A6-BD438520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B6C4E29-E860-AC43-D957-F8C10BC1BF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013" y="3986610"/>
            <a:ext cx="3282327" cy="63324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F18204-ACF3-7508-1BCA-C4D69AE17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787078-C742-27FE-6AF8-E0EEEB212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6B2F4B-834F-C2CE-5CD8-D1AD307E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8038F4C-090E-A42F-5741-645D6509A7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2" y="3182159"/>
            <a:ext cx="2641115" cy="3037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C35FA95-8948-80AA-A6B8-2DD3C97B860B}"/>
              </a:ext>
            </a:extLst>
          </p:cNvPr>
          <p:cNvSpPr/>
          <p:nvPr/>
        </p:nvSpPr>
        <p:spPr>
          <a:xfrm>
            <a:off x="8195373" y="5230173"/>
            <a:ext cx="1368089" cy="620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0046BCF9-250B-658F-5E39-B2895A108C59}"/>
              </a:ext>
            </a:extLst>
          </p:cNvPr>
          <p:cNvCxnSpPr>
            <a:cxnSpLocks/>
          </p:cNvCxnSpPr>
          <p:nvPr/>
        </p:nvCxnSpPr>
        <p:spPr>
          <a:xfrm flipV="1">
            <a:off x="595198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16CE9AB-A9A8-235C-49E2-D2DD5C5B7E10}"/>
              </a:ext>
            </a:extLst>
          </p:cNvPr>
          <p:cNvCxnSpPr>
            <a:cxnSpLocks/>
          </p:cNvCxnSpPr>
          <p:nvPr/>
        </p:nvCxnSpPr>
        <p:spPr>
          <a:xfrm flipV="1">
            <a:off x="624001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0777B03-3AEA-DAA8-4148-D649222E6EC1}"/>
              </a:ext>
            </a:extLst>
          </p:cNvPr>
          <p:cNvCxnSpPr>
            <a:cxnSpLocks/>
          </p:cNvCxnSpPr>
          <p:nvPr/>
        </p:nvCxnSpPr>
        <p:spPr>
          <a:xfrm flipV="1">
            <a:off x="652804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5FA290-DDDA-63F3-15D0-A012B8B764BC}"/>
              </a:ext>
            </a:extLst>
          </p:cNvPr>
          <p:cNvCxnSpPr>
            <a:cxnSpLocks/>
          </p:cNvCxnSpPr>
          <p:nvPr/>
        </p:nvCxnSpPr>
        <p:spPr>
          <a:xfrm flipV="1">
            <a:off x="681608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582ADA9-C2E0-011E-D1DF-94C738D5F5FC}"/>
              </a:ext>
            </a:extLst>
          </p:cNvPr>
          <p:cNvCxnSpPr>
            <a:cxnSpLocks/>
          </p:cNvCxnSpPr>
          <p:nvPr/>
        </p:nvCxnSpPr>
        <p:spPr>
          <a:xfrm flipV="1">
            <a:off x="710411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100878C-36DE-7387-293E-37025D7FE7EA}"/>
              </a:ext>
            </a:extLst>
          </p:cNvPr>
          <p:cNvCxnSpPr>
            <a:cxnSpLocks/>
          </p:cNvCxnSpPr>
          <p:nvPr/>
        </p:nvCxnSpPr>
        <p:spPr>
          <a:xfrm flipV="1">
            <a:off x="739214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B6E0213-F1B8-F1F3-E4F9-844C45E86C68}"/>
              </a:ext>
            </a:extLst>
          </p:cNvPr>
          <p:cNvCxnSpPr>
            <a:cxnSpLocks/>
          </p:cNvCxnSpPr>
          <p:nvPr/>
        </p:nvCxnSpPr>
        <p:spPr>
          <a:xfrm flipV="1">
            <a:off x="768017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B752F67-5C68-46DC-9D4D-41CB23304259}"/>
              </a:ext>
            </a:extLst>
          </p:cNvPr>
          <p:cNvCxnSpPr>
            <a:cxnSpLocks/>
          </p:cNvCxnSpPr>
          <p:nvPr/>
        </p:nvCxnSpPr>
        <p:spPr>
          <a:xfrm flipV="1">
            <a:off x="796820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583629D-E080-9FD7-8345-CA7C58E0622F}"/>
              </a:ext>
            </a:extLst>
          </p:cNvPr>
          <p:cNvCxnSpPr>
            <a:cxnSpLocks/>
          </p:cNvCxnSpPr>
          <p:nvPr/>
        </p:nvCxnSpPr>
        <p:spPr>
          <a:xfrm flipV="1">
            <a:off x="854427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9DB7645-1522-0EC2-935C-72091FA05737}"/>
              </a:ext>
            </a:extLst>
          </p:cNvPr>
          <p:cNvCxnSpPr>
            <a:cxnSpLocks/>
          </p:cNvCxnSpPr>
          <p:nvPr/>
        </p:nvCxnSpPr>
        <p:spPr>
          <a:xfrm flipV="1">
            <a:off x="883230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062E834-699C-D3F9-6CF3-92CF15CB3912}"/>
              </a:ext>
            </a:extLst>
          </p:cNvPr>
          <p:cNvCxnSpPr>
            <a:cxnSpLocks/>
          </p:cNvCxnSpPr>
          <p:nvPr/>
        </p:nvCxnSpPr>
        <p:spPr>
          <a:xfrm flipV="1">
            <a:off x="912033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A1CABF-5BC0-6F98-4267-9F4417050157}"/>
              </a:ext>
            </a:extLst>
          </p:cNvPr>
          <p:cNvCxnSpPr>
            <a:cxnSpLocks/>
          </p:cNvCxnSpPr>
          <p:nvPr/>
        </p:nvCxnSpPr>
        <p:spPr>
          <a:xfrm flipV="1">
            <a:off x="940836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052D600-9D5C-BE9E-1AC9-51648A02E0F2}"/>
              </a:ext>
            </a:extLst>
          </p:cNvPr>
          <p:cNvCxnSpPr>
            <a:cxnSpLocks/>
          </p:cNvCxnSpPr>
          <p:nvPr/>
        </p:nvCxnSpPr>
        <p:spPr>
          <a:xfrm flipV="1">
            <a:off x="969640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4FD0F5F7-B93F-DA9E-EFF8-1B749F83A289}"/>
              </a:ext>
            </a:extLst>
          </p:cNvPr>
          <p:cNvCxnSpPr>
            <a:cxnSpLocks/>
          </p:cNvCxnSpPr>
          <p:nvPr/>
        </p:nvCxnSpPr>
        <p:spPr>
          <a:xfrm flipV="1">
            <a:off x="9984432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E218744-CC40-EA72-C210-587A0D4E078E}"/>
              </a:ext>
            </a:extLst>
          </p:cNvPr>
          <p:cNvCxnSpPr>
            <a:cxnSpLocks/>
          </p:cNvCxnSpPr>
          <p:nvPr/>
        </p:nvCxnSpPr>
        <p:spPr>
          <a:xfrm flipV="1">
            <a:off x="10272464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9D5ECCD-5BFF-2C3C-DEAD-C8CDBEDFC9EB}"/>
              </a:ext>
            </a:extLst>
          </p:cNvPr>
          <p:cNvCxnSpPr>
            <a:cxnSpLocks/>
          </p:cNvCxnSpPr>
          <p:nvPr/>
        </p:nvCxnSpPr>
        <p:spPr>
          <a:xfrm flipV="1">
            <a:off x="10560496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0962028-630E-5B3E-4C76-EC27DAAD7AA7}"/>
              </a:ext>
            </a:extLst>
          </p:cNvPr>
          <p:cNvCxnSpPr>
            <a:cxnSpLocks/>
          </p:cNvCxnSpPr>
          <p:nvPr/>
        </p:nvCxnSpPr>
        <p:spPr>
          <a:xfrm flipV="1">
            <a:off x="10848528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37C53897-5B4A-3941-E807-8991F96383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5" y="5385168"/>
            <a:ext cx="256062" cy="313553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34033EEB-4213-943A-10BE-C165D60CDE2F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0" cy="535450"/>
          </a:xfrm>
          <a:prstGeom prst="straightConnector1">
            <a:avLst/>
          </a:prstGeom>
          <a:ln w="41275">
            <a:solidFill>
              <a:schemeClr val="accent1">
                <a:shade val="95000"/>
                <a:satMod val="105000"/>
                <a:alpha val="2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61E97F-A17E-DE32-DA15-4B92CFF0F191}"/>
              </a:ext>
            </a:extLst>
          </p:cNvPr>
          <p:cNvCxnSpPr>
            <a:cxnSpLocks/>
          </p:cNvCxnSpPr>
          <p:nvPr/>
        </p:nvCxnSpPr>
        <p:spPr>
          <a:xfrm flipV="1">
            <a:off x="5961067" y="5223392"/>
            <a:ext cx="602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F45570B-5C23-11BC-5848-2662B6CEB9EC}"/>
              </a:ext>
            </a:extLst>
          </p:cNvPr>
          <p:cNvCxnSpPr>
            <a:cxnSpLocks/>
          </p:cNvCxnSpPr>
          <p:nvPr/>
        </p:nvCxnSpPr>
        <p:spPr>
          <a:xfrm flipV="1">
            <a:off x="6249099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21D13F-792B-9BC3-CCAE-8C1F206225E6}"/>
              </a:ext>
            </a:extLst>
          </p:cNvPr>
          <p:cNvCxnSpPr>
            <a:cxnSpLocks/>
          </p:cNvCxnSpPr>
          <p:nvPr/>
        </p:nvCxnSpPr>
        <p:spPr>
          <a:xfrm flipV="1">
            <a:off x="6537131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74D0FF4-EC43-32BB-E9F9-48E072EB2A83}"/>
              </a:ext>
            </a:extLst>
          </p:cNvPr>
          <p:cNvCxnSpPr>
            <a:cxnSpLocks/>
          </p:cNvCxnSpPr>
          <p:nvPr/>
        </p:nvCxnSpPr>
        <p:spPr>
          <a:xfrm flipV="1">
            <a:off x="6825163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C795908-614B-6B08-213B-CF860C1F5785}"/>
              </a:ext>
            </a:extLst>
          </p:cNvPr>
          <p:cNvCxnSpPr>
            <a:cxnSpLocks/>
          </p:cNvCxnSpPr>
          <p:nvPr/>
        </p:nvCxnSpPr>
        <p:spPr>
          <a:xfrm flipH="1" flipV="1">
            <a:off x="703210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6E109C1-730D-F775-91A0-AA3955E95EBB}"/>
              </a:ext>
            </a:extLst>
          </p:cNvPr>
          <p:cNvCxnSpPr>
            <a:cxnSpLocks/>
          </p:cNvCxnSpPr>
          <p:nvPr/>
        </p:nvCxnSpPr>
        <p:spPr>
          <a:xfrm flipH="1" flipV="1">
            <a:off x="7270596" y="5223392"/>
            <a:ext cx="13063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F8098B3-F6CB-ADCF-2A50-4BDCDA4DC71E}"/>
              </a:ext>
            </a:extLst>
          </p:cNvPr>
          <p:cNvCxnSpPr>
            <a:cxnSpLocks/>
          </p:cNvCxnSpPr>
          <p:nvPr/>
        </p:nvCxnSpPr>
        <p:spPr>
          <a:xfrm flipH="1" flipV="1">
            <a:off x="7608168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43676FE-9D15-0CCA-BBBD-556EE002376B}"/>
              </a:ext>
            </a:extLst>
          </p:cNvPr>
          <p:cNvCxnSpPr>
            <a:cxnSpLocks/>
          </p:cNvCxnSpPr>
          <p:nvPr/>
        </p:nvCxnSpPr>
        <p:spPr>
          <a:xfrm flipV="1">
            <a:off x="7977291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8D035B6-6BCC-F3FC-87B4-BDC0B518B5B4}"/>
              </a:ext>
            </a:extLst>
          </p:cNvPr>
          <p:cNvCxnSpPr>
            <a:cxnSpLocks/>
          </p:cNvCxnSpPr>
          <p:nvPr/>
        </p:nvCxnSpPr>
        <p:spPr>
          <a:xfrm flipV="1">
            <a:off x="8553355" y="5223392"/>
            <a:ext cx="134933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E52A9E9-776E-E8FB-9DC2-EB73CC9A44BA}"/>
              </a:ext>
            </a:extLst>
          </p:cNvPr>
          <p:cNvCxnSpPr>
            <a:cxnSpLocks/>
          </p:cNvCxnSpPr>
          <p:nvPr/>
        </p:nvCxnSpPr>
        <p:spPr>
          <a:xfrm flipV="1">
            <a:off x="8841387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035BF8E-EDD5-25A7-6936-293C933468E7}"/>
              </a:ext>
            </a:extLst>
          </p:cNvPr>
          <p:cNvCxnSpPr>
            <a:cxnSpLocks/>
          </p:cNvCxnSpPr>
          <p:nvPr/>
        </p:nvCxnSpPr>
        <p:spPr>
          <a:xfrm flipV="1">
            <a:off x="9129419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C3A7F9-4E3F-9248-15B8-21EF19626152}"/>
              </a:ext>
            </a:extLst>
          </p:cNvPr>
          <p:cNvCxnSpPr>
            <a:cxnSpLocks/>
          </p:cNvCxnSpPr>
          <p:nvPr/>
        </p:nvCxnSpPr>
        <p:spPr>
          <a:xfrm flipH="1" flipV="1">
            <a:off x="9336360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0759FB1-3A5F-16B7-DEF0-C86761007179}"/>
              </a:ext>
            </a:extLst>
          </p:cNvPr>
          <p:cNvCxnSpPr>
            <a:cxnSpLocks/>
          </p:cNvCxnSpPr>
          <p:nvPr/>
        </p:nvCxnSpPr>
        <p:spPr>
          <a:xfrm flipH="1" flipV="1">
            <a:off x="9552384" y="5223392"/>
            <a:ext cx="153099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946ADB5-3D3A-6303-622E-784946E94223}"/>
              </a:ext>
            </a:extLst>
          </p:cNvPr>
          <p:cNvCxnSpPr>
            <a:cxnSpLocks/>
          </p:cNvCxnSpPr>
          <p:nvPr/>
        </p:nvCxnSpPr>
        <p:spPr>
          <a:xfrm flipH="1" flipV="1">
            <a:off x="9912424" y="5223392"/>
            <a:ext cx="81091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838EBBD-97B7-870D-FE92-B3BCA53EED10}"/>
              </a:ext>
            </a:extLst>
          </p:cNvPr>
          <p:cNvCxnSpPr>
            <a:cxnSpLocks/>
          </p:cNvCxnSpPr>
          <p:nvPr/>
        </p:nvCxnSpPr>
        <p:spPr>
          <a:xfrm flipV="1">
            <a:off x="10281547" y="5225366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2ED0F7F-2EFF-C0E4-65F1-B957F76E24E8}"/>
              </a:ext>
            </a:extLst>
          </p:cNvPr>
          <p:cNvCxnSpPr>
            <a:cxnSpLocks/>
          </p:cNvCxnSpPr>
          <p:nvPr/>
        </p:nvCxnSpPr>
        <p:spPr>
          <a:xfrm flipV="1">
            <a:off x="10569579" y="5223392"/>
            <a:ext cx="6292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2A40043-4D3E-DA9D-628D-36BC61EE1F66}"/>
              </a:ext>
            </a:extLst>
          </p:cNvPr>
          <p:cNvCxnSpPr>
            <a:cxnSpLocks/>
          </p:cNvCxnSpPr>
          <p:nvPr/>
        </p:nvCxnSpPr>
        <p:spPr>
          <a:xfrm flipV="1">
            <a:off x="10857611" y="5223392"/>
            <a:ext cx="179835" cy="5374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939B7E5C-BB97-5813-6D45-BDF9D032F728}"/>
              </a:ext>
            </a:extLst>
          </p:cNvPr>
          <p:cNvCxnSpPr>
            <a:cxnSpLocks/>
          </p:cNvCxnSpPr>
          <p:nvPr/>
        </p:nvCxnSpPr>
        <p:spPr>
          <a:xfrm flipV="1">
            <a:off x="8256240" y="5223392"/>
            <a:ext cx="7207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552397DB-732B-A1CA-AD37-D013D795A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Search for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an eigenstate anymore.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magnetization was reduced by 1!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 we can guess an eigenstate</a:t>
            </a:r>
          </a:p>
        </p:txBody>
      </p:sp>
      <p:sp>
        <p:nvSpPr>
          <p:cNvPr id="49" name="Titel 1">
            <a:extLst>
              <a:ext uri="{FF2B5EF4-FFF2-40B4-BE49-F238E27FC236}">
                <a16:creationId xmlns:a16="http://schemas.microsoft.com/office/drawing/2014/main" id="{6101E232-A890-638A-25B9-FF8C1C1E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B12681B8-399D-E935-9FAF-6EDE07192A0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91" y="1932014"/>
            <a:ext cx="4883968" cy="9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2888-FBE6-7F39-6EEB-838C498C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814935-CD50-D3C3-DC73-C155E72794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b="1" dirty="0"/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But the average x and y component are still zero?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3923D3-D418-D28A-44CB-BAD0B0625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D418F0-D2E3-4DDC-5A00-698103D3F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5106DFD-BCFA-3A52-AFFB-0AB9BCFF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3909FBB-8716-1FBA-47DA-F92569AC28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96" y="2114296"/>
            <a:ext cx="4816870" cy="18239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6E788E-887A-006A-F7ED-F6175E048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710565"/>
            <a:ext cx="1967665" cy="13902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83C00C-BEDB-CEA7-5213-FE681DDF80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700099"/>
            <a:ext cx="3282327" cy="63324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B0C7133-C771-3E47-2DB2-834A2365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53341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76A3-6355-EDB9-2848-D6318065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A071-532E-EF44-DC26-2DF6551F48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total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magnetization</a:t>
            </a:r>
            <a:r>
              <a:rPr lang="en-US" dirty="0"/>
              <a:t> is reduced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well as an increase in </a:t>
            </a:r>
            <a:r>
              <a:rPr lang="en-US" b="1" dirty="0"/>
              <a:t>energy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C3B628-597F-28D1-A6DE-F9C0B063C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522DE2-84CC-3895-B9F2-BC428319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F6F1DB-2941-9B1B-EFE0-9856DDCA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417490-BCA7-05D0-C681-05057C6EA9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49080"/>
            <a:ext cx="1134921" cy="31469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1767B7-A3E5-BDE4-D17F-D7DEBE71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</p:spTree>
    <p:extLst>
      <p:ext uri="{BB962C8B-B14F-4D97-AF65-F5344CB8AC3E}">
        <p14:creationId xmlns:p14="http://schemas.microsoft.com/office/powerpoint/2010/main" val="3791822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253E-ACC3-E883-75E2-93BE62F1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D6484-D981-EB2F-AA27-EB1C8AC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CBF3FB-C5CC-406B-833C-F036E9C8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0FF679-6459-1F20-890F-4965A612B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52BCE0-C0D5-93A6-8B48-A7B39FE1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C9E77D-AF87-10BF-35CA-1CA5BB1404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0" y="1063014"/>
            <a:ext cx="8878547" cy="4444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8C2B052-C0B9-9CFC-DA94-E887646AE490}"/>
              </a:ext>
            </a:extLst>
          </p:cNvPr>
          <p:cNvSpPr/>
          <p:nvPr/>
        </p:nvSpPr>
        <p:spPr>
          <a:xfrm>
            <a:off x="1280333" y="1016719"/>
            <a:ext cx="8447617" cy="457252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29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AFA9-7D92-593A-FE53-4EADAAFC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2C59D-7779-2891-25A9-CC7FCCBB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68CD4-51D2-2173-3CED-CD58D87F5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27DEBF-5EC8-7794-CC47-DC3AF3770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B1790E-F279-E856-CBE1-F2483EA3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6B48953-509B-9FB3-DF83-F1CCC5F48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5307CE8-110B-ADB0-DBBE-DE41A05C82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DFA39D7-5697-F341-884E-BD24CCC634B8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977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908F-2170-6D0F-D22B-E35B5632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1AF03-CA5D-70A0-57C7-3C6AF16C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0F2401-9561-7555-2FCA-B1184178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A3616A-6DCD-399A-AF6C-6B238B49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859769D-0598-570F-40EE-C29BE08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7BE8874-2C20-53BA-E35C-0AE26977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2081C15-0F79-CDF6-DFB6-1FC64217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A03AA8E-BE0E-9078-FC52-BEEF04A3105D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54EE12-63DF-8CBA-7226-29DD9CE1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0BF951B-77D0-76E8-E6B7-515682E70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164B22-E0CC-094A-DAE7-1BD47AC0ABBD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02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9EE693-DE5E-9475-07F0-2E9EC0127D1C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D6D0E9D4-EBF5-215C-A4CD-17C146DFA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81CF2556-DBD8-BEAF-2203-F879CE390F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B1C9671-D986-05A4-F095-3A6509827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126297A-E996-3723-6752-17C86FB39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2FDA507-5D79-5FB9-10F5-0670EC54D5D7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C01F88D-C404-1636-15C6-8D0D6726390D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3EE11638-449C-F0D8-BAB0-6D09D60E3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77225607-0FB6-2E90-DE16-D51A570669C2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F055C8B6-C61B-B7B3-6F6C-700B8285D608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EA005F00-BDE0-53EB-2A6F-08C79DA31F16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A2B0E4F9-99AD-7215-90D9-59F7967D654E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15D70F63-EA22-A850-A3A6-69E6AD36FFA3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F1DEBB2-64E6-5091-2F33-A2FC88AD150A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11D6681-D3D4-A587-A6DE-B5F689C9027D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7B32833F-ED95-6C4D-3DF0-F8C2F6410164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D686AF-0380-F856-2385-8FFF5512BCDD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7B64B20-DDAB-FCE3-C5B0-E5954AEAC83A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E79FCE5-C512-FBE4-A6D1-01DDAA4B328D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FB7DF0F-501D-E8F6-EB49-3A1446FE4AE6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E41A57-27D3-5C14-FC3F-00C094F64EA3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CFE30C1D-AD4E-D473-0AB5-D77A848ED87A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4ED1B3E-ED54-EF1D-8487-B57688F126EF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C6BDDD-D50C-6A02-7DCE-FD2490501FF1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AF94606-01B2-9C6D-5D6C-7C8273726C1C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59432ED-157D-5383-B373-ADC97F04915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99EE0CC-BC43-D0A5-1B0B-E91746D7E4B3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2A286E01-467B-0966-C7A1-463C04B2A5DD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ADD9A7F9-877F-DFE0-D96E-674167B96183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18035BDF-0B47-502D-1569-E97BF0374B2C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73A3D433-C8FB-C713-642B-F88DDFACA3AE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D59D2613-20E4-05EA-AB11-AFC6D9A44306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842B80FE-3E7E-C69A-C2D0-E87E0D538FBC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A324C09D-01E5-43EB-D8AF-59E33D691AC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BEEBAF30-D910-CA6A-1E2D-B4538CCBCC2E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FEFE3141-D646-3DD0-8907-147490C42970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550F805B-7799-99F0-FD99-84988D8B4DA8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DD312D9D-130F-A4F7-0367-5045AB0B52C9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80154028-4E72-C482-4C68-6B36630A194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0EE47AE-F4E6-5FAB-69D3-CB6920ECCAC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A3B540E6-C882-692F-2F4D-69C9B7D99332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70FFFBC6-03A3-D386-C59C-BDB08A41C448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8E46FBE4-7433-077E-42E5-539872E58E8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E892764F-6B17-1D10-BFEE-C6B090395480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3A7A2BF-4A5E-2ABB-5898-F42E4EA7B189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05E064EF-D6C3-1830-6250-B2D4DA5E2078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20FD904C-BAC3-127B-9CDB-0F16DE9B898D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CEF71BB9-D8A8-7E00-A3FB-CD5EC49D5C2C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4739D287-5081-EA81-546D-715E99AD4446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3560BB44-D20B-59A5-2642-3281D93F57A1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93736BAB-38C3-FDAD-0106-B3AE2CC760A1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139F7CA0-1580-F662-DC69-B33B7ACAB06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EDD8BCD-E4DF-FFFF-8B75-65E1057EEF6F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5FFF2E3A-CD2E-8BB9-F4AA-428190C92195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319A2AA8-62B0-F080-C6CB-2FD76D00E959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5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BD9CA-38C6-FE2D-EB72-6FD7397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C39D8-D60F-4608-E219-1596A8FA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65958-ED56-8A07-97B7-CC806094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EDC2A8-6B1C-AED8-439D-5194E2BF9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6ACAFA-6E2C-90C8-663F-291DBF71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9B6EAA2-222C-95AC-0D80-A4606396A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Same result with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A654884-D446-F633-2A80-3F31A351C920}"/>
              </a:ext>
            </a:extLst>
          </p:cNvPr>
          <p:cNvSpPr txBox="1"/>
          <p:nvPr/>
        </p:nvSpPr>
        <p:spPr>
          <a:xfrm>
            <a:off x="8760296" y="491973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a linear chain with NN this</a:t>
            </a:r>
          </a:p>
          <a:p>
            <a:r>
              <a:rPr lang="en-US" sz="1600" dirty="0"/>
              <a:t>simplifies to removal of sum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46F422C8-1893-4459-98EA-68283789E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C761851-166D-7AEC-507C-31FC8B060B0C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7A41BF-E3B1-BF6E-3B47-337682FEA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E7F767-8AC8-6D4D-955E-0BDE0ACF3A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574" y="1120326"/>
            <a:ext cx="8202872" cy="343536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68539A6-8B65-CD65-D904-F42ED5D086B6}"/>
              </a:ext>
            </a:extLst>
          </p:cNvPr>
          <p:cNvSpPr/>
          <p:nvPr/>
        </p:nvSpPr>
        <p:spPr>
          <a:xfrm>
            <a:off x="4176083" y="1035718"/>
            <a:ext cx="7852699" cy="27293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ED9CC22-7172-A859-6EDD-939BBB163E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84" y="5197650"/>
            <a:ext cx="4920735" cy="10128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E26C7C5-91A9-A63E-CAC9-F93A5AFD3FE4}"/>
              </a:ext>
            </a:extLst>
          </p:cNvPr>
          <p:cNvSpPr txBox="1"/>
          <p:nvPr/>
        </p:nvSpPr>
        <p:spPr>
          <a:xfrm>
            <a:off x="8193325" y="5734250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</p:spTree>
    <p:extLst>
      <p:ext uri="{BB962C8B-B14F-4D97-AF65-F5344CB8AC3E}">
        <p14:creationId xmlns:p14="http://schemas.microsoft.com/office/powerpoint/2010/main" val="2640652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CB8A-F093-EE83-C683-D03FBCF3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FE481-4BBB-0D01-CFFF-22DD2591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BEBEE-D0BE-EF09-BC1D-E6DCCC3E0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51720-61C0-BB14-C213-661B80D8C1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8D3E9E-78DF-8380-E146-E7620A13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225597-F088-CAFA-C547-CDF90C336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Properties of the eigenstates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B85242-7033-952F-8685-18B8A322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0" y="3072401"/>
            <a:ext cx="3648584" cy="73352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04E480-5362-518D-DE11-329B0EA88FBA}"/>
              </a:ext>
            </a:extLst>
          </p:cNvPr>
          <p:cNvSpPr txBox="1"/>
          <p:nvPr/>
        </p:nvSpPr>
        <p:spPr>
          <a:xfrm>
            <a:off x="335493" y="4041055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9D881D-0336-62C8-3B29-520439B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0781"/>
            <a:ext cx="564862" cy="246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3106CAA-E4AA-D36D-BA73-8D243B664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87E3-E2A8-BE8D-A029-131694A3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FE610-9825-8247-4C6A-733861D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F10D0D-3735-2CAB-B4C9-42BFBF623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BE5BE-BCE4-4191-13F6-C96E165B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D0C4A6-82B8-CE37-6763-251B7A0B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EA33590-FB21-2ECE-1DA7-C4269FCD3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60CA27C-4AC8-DD24-E4B8-2E2AC2A84F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1A1BB-5CEA-9141-895B-871ECF31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655D382-A632-4A27-CD6F-6670F3B5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074" y="1340768"/>
            <a:ext cx="4810125" cy="30956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EA2272-3E16-2EFC-62C3-9FD4B8CA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Ferromagnetic Dispersion relation</a:t>
            </a:r>
            <a:br>
              <a:rPr lang="en-US" dirty="0"/>
            </a:br>
            <a:r>
              <a:rPr lang="en-US" dirty="0"/>
              <a:t>with a magnetic Field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23C7B1-C201-6B66-14C4-0FE4A8BE0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88D6F-4FB5-2558-92F9-09B4FB562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C7B530-06E4-0DBC-95E4-19171203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7EFF50A-D7FF-9CBC-D0E3-3A7192EB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3" y="1989211"/>
            <a:ext cx="3744284" cy="4103687"/>
          </a:xfrm>
        </p:spPr>
        <p:txBody>
          <a:bodyPr/>
          <a:lstStyle/>
          <a:p>
            <a:r>
              <a:rPr lang="en-US" dirty="0"/>
              <a:t>Addition of Zeeman term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D3EB5C94-170D-F432-DB0D-F5C5CA05CD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5" y="5288879"/>
            <a:ext cx="5817717" cy="76712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01DC88F-3F76-B7AA-8E8A-4774D89CBB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5" y="2468712"/>
            <a:ext cx="6818378" cy="216451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7AB7C05-357F-D04F-4077-C55BCE3A89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5596525"/>
            <a:ext cx="3034876" cy="2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E28E8FF-76FE-A179-07FB-6FB9A327A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356767-D658-BE3A-4BC3-C18BC3D1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Heisenberg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EC09B9-BBD7-D6D7-33CF-CF09B4BF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A6A05-9C89-503E-9A11-DE5BB2A96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8F1F61-13B0-F33F-2619-DBDDE8B45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AA6B5A5-9675-7423-9A51-F4B7D3E264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5" y="980728"/>
            <a:ext cx="7130459" cy="5365560"/>
          </a:xfrm>
          <a:prstGeom prst="rect">
            <a:avLst/>
          </a:prstGeom>
        </p:spPr>
      </p:pic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7BCCE337-37F0-EDC5-29E8-BD3F9FE44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Ferromagnetic </a:t>
            </a:r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also find this using a semiclassical </a:t>
            </a:r>
          </a:p>
          <a:p>
            <a:pPr lvl="1"/>
            <a:r>
              <a:rPr lang="en-US" dirty="0"/>
              <a:t>calculation</a:t>
            </a:r>
          </a:p>
          <a:p>
            <a:pPr lvl="1"/>
            <a:r>
              <a:rPr lang="en-US" dirty="0"/>
              <a:t>What we just calculated is the Dispersion relation</a:t>
            </a:r>
          </a:p>
          <a:p>
            <a:pPr lvl="1"/>
            <a:endParaRPr lang="en-US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26485A4-B070-6234-5087-BCF19D02228B}"/>
              </a:ext>
            </a:extLst>
          </p:cNvPr>
          <p:cNvSpPr txBox="1"/>
          <p:nvPr/>
        </p:nvSpPr>
        <p:spPr>
          <a:xfrm>
            <a:off x="8511398" y="568169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a linear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 </a:t>
            </a:r>
            <a:r>
              <a:rPr lang="de-DE" dirty="0" err="1"/>
              <a:t>this</a:t>
            </a:r>
            <a:endParaRPr lang="de-DE" dirty="0"/>
          </a:p>
          <a:p>
            <a:r>
              <a:rPr lang="de-DE" dirty="0" err="1"/>
              <a:t>Simplifies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F060807D-1D09-18FB-DC19-5F7BB069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4049031"/>
            <a:ext cx="364858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2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3BCB5-3A4E-C8F4-734B-294C3BD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E5380-0A95-E68E-53AE-B2F1F20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05FAD-B0ED-7053-C66E-7A6FC531D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8E03C-69EA-D61A-CA46-03ED18E0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647C1F-AD0C-F307-B33C-E076F1D03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085F0E-F2B7-5962-98B3-15F066DE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25D607-6651-BDF2-4288-D565DE753F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4EDBD71-4422-0935-127A-3A4A3B0BEE2A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03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6F16-7EE7-70A3-6358-51D449FA1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A510B-6964-562C-6967-218EB9AF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40E76-9E8C-B062-C3F7-40DE3175B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CB610-5318-7648-3B3D-4B87125ED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C5793-D221-77E2-6C20-15C1DAAF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3FDED-B0BE-F28F-D161-A8C156A2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C4E4F4-D49E-82A8-F21B-B46D73E2F7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8DD1A5A-CD10-CE7A-FD6D-70C3CECF693F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6EE1E2-AB24-9741-C210-97B0846278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A76C49C-F9C9-447A-C1D2-9D9252737B3E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B266971-CD79-ADF2-5758-839F890ACB6A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64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BD8B-0CB5-C818-28F0-07C27EFC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29A5D-8186-CD8E-0575-40FB731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10107-30EA-C287-86BE-80C34980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3AE5E-0605-9B56-C219-5DA6711A4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DFB97-02BF-87E3-3903-FAFA6C0D6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2746F8-4245-060A-2FF3-4564CBC1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BBFF58-4FDE-F7D6-E7ED-67CB02160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AAE80F-ACC2-84AA-6D55-151100BF86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4513BC6-333B-E51A-03D9-3C7CD54335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28F04F49-EE7E-11AA-81F7-3F8377C1BDB2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EA007D8-9517-DFDF-DA49-0A0146092D0C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C025D6C-34FA-8B0C-99B5-C034DF51B319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00248A-A370-A2E3-C6CE-61FEA15993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D081242-6070-CF35-A939-08EDD61F357B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5B81DE8-76B6-F5BF-DE6A-4CA899D17C3E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5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B84F-5E4F-BE66-E9C6-D6ACB52F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600B5-FBCA-AF4F-3562-4547B596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4877B-725A-5572-66CB-F9441611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8018F9-1A7E-6822-F362-9D29B09C6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342E4-54F7-E8FC-B437-DA406F000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BF03559-C446-83E9-F38B-180BE87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27DEAC-147A-D52D-4E9B-590F5C485C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C3A26ED-39A3-5D5D-3AA5-2327950B30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2E94AB6-06AE-D6D1-1CD5-AF72893EA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0BC13AFF-5B94-7CF5-6B87-A68155643295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31876CC-EBE3-3B10-D4D9-B314C00BFD7D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D79A7D-875E-3B9B-F32C-E54114B68E22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74827BA-A109-4855-6260-14BCF9CC5A56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F3F5A65-6583-7E41-9AF9-645EDB92969F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A654A7AD-32A4-B36E-487B-3A483AC3E1CC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6CD987-5F6A-A403-E087-8AAB80D861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7C99-158F-AA43-0BC4-0460B414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F7566-A962-A865-45C8-1B2B31E9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5D2BD-EADE-1F2A-094C-83D5FC2A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240265" cy="4103687"/>
          </a:xfrm>
        </p:spPr>
        <p:txBody>
          <a:bodyPr/>
          <a:lstStyle/>
          <a:p>
            <a:r>
              <a:rPr lang="en-US" dirty="0"/>
              <a:t>What is this eigenstate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Delocalization</a:t>
            </a:r>
            <a:r>
              <a:rPr lang="en-US" dirty="0"/>
              <a:t> of a “flipped” spin over all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Collective excitation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By comparison to phonons:</a:t>
            </a:r>
          </a:p>
          <a:p>
            <a:pPr lvl="1"/>
            <a:r>
              <a:rPr lang="en-US" dirty="0"/>
              <a:t>-Well defined momentum </a:t>
            </a:r>
          </a:p>
          <a:p>
            <a:pPr lvl="1"/>
            <a:r>
              <a:rPr lang="en-US" dirty="0"/>
              <a:t>-Energy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Reduces magnetization by 1     Integer spin    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Boson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BE05D-CDA2-191E-04AB-E72530BE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D6DD7-3496-5158-5F03-C23F27BE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1BBD9E-4274-D3CC-F4FD-40E213D5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535F85-7B3A-B878-CDF8-93BBA04F1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14" y="2332879"/>
            <a:ext cx="4469052" cy="2353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FCCF891-84DC-7514-E7B6-221E242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850830"/>
            <a:ext cx="3282327" cy="63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A4EE26-E911-3E2E-92C9-9A058C2652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75" y="4365104"/>
            <a:ext cx="277333" cy="251429"/>
          </a:xfrm>
          <a:prstGeom prst="rect">
            <a:avLst/>
          </a:prstGeom>
        </p:spPr>
      </p:pic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D9D99F5-73A9-4B0B-F687-AA2AEDFDC52C}"/>
              </a:ext>
            </a:extLst>
          </p:cNvPr>
          <p:cNvSpPr/>
          <p:nvPr/>
        </p:nvSpPr>
        <p:spPr>
          <a:xfrm>
            <a:off x="3287688" y="4382546"/>
            <a:ext cx="155448" cy="60806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6F1916B-0A53-4602-2E58-CC90BD0CAA5B}"/>
              </a:ext>
            </a:extLst>
          </p:cNvPr>
          <p:cNvSpPr txBox="1"/>
          <p:nvPr/>
        </p:nvSpPr>
        <p:spPr>
          <a:xfrm>
            <a:off x="3503712" y="4490818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Quasiparticle</a:t>
            </a:r>
            <a:endParaRPr lang="de-DE" sz="1600" b="1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D818EC2-64CC-6CE5-4248-668BF8A1C9D5}"/>
              </a:ext>
            </a:extLst>
          </p:cNvPr>
          <p:cNvSpPr/>
          <p:nvPr/>
        </p:nvSpPr>
        <p:spPr>
          <a:xfrm>
            <a:off x="7909105" y="4365104"/>
            <a:ext cx="173034" cy="2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E0E2765-7131-5595-D7D5-B9455392A0B3}"/>
              </a:ext>
            </a:extLst>
          </p:cNvPr>
          <p:cNvCxnSpPr>
            <a:cxnSpLocks/>
          </p:cNvCxnSpPr>
          <p:nvPr/>
        </p:nvCxnSpPr>
        <p:spPr>
          <a:xfrm>
            <a:off x="3009578" y="560442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DC592C4-5CF7-DB4C-556A-CB97EFD6F910}"/>
              </a:ext>
            </a:extLst>
          </p:cNvPr>
          <p:cNvCxnSpPr>
            <a:cxnSpLocks/>
          </p:cNvCxnSpPr>
          <p:nvPr/>
        </p:nvCxnSpPr>
        <p:spPr>
          <a:xfrm>
            <a:off x="4367808" y="5596830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89D1D869-1AB1-E172-39EA-0320FA0A1798}"/>
              </a:ext>
            </a:extLst>
          </p:cNvPr>
          <p:cNvSpPr/>
          <p:nvPr/>
        </p:nvSpPr>
        <p:spPr>
          <a:xfrm>
            <a:off x="7705278" y="2332878"/>
            <a:ext cx="3759040" cy="1744193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7ED119-9B0D-B073-09E6-D227DB1F91EA}"/>
              </a:ext>
            </a:extLst>
          </p:cNvPr>
          <p:cNvSpPr txBox="1"/>
          <p:nvPr/>
        </p:nvSpPr>
        <p:spPr>
          <a:xfrm>
            <a:off x="5889918" y="5365997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Magnon</a:t>
            </a:r>
            <a:endParaRPr lang="de-DE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825AC6-A051-C40B-F2B0-CFF9118375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646500"/>
            <a:ext cx="647985" cy="3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658A-DDD7-42F4-54CC-EA109506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47C55421-D3B0-AD02-EF07-C744F8193DF1}"/>
              </a:ext>
            </a:extLst>
          </p:cNvPr>
          <p:cNvGrpSpPr/>
          <p:nvPr/>
        </p:nvGrpSpPr>
        <p:grpSpPr>
          <a:xfrm>
            <a:off x="6096000" y="1455005"/>
            <a:ext cx="4667381" cy="1241435"/>
            <a:chOff x="6096000" y="1455005"/>
            <a:chExt cx="4667381" cy="124143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B51CDF9-B1DD-C259-2EA9-5F688C170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036026"/>
              <a:ext cx="577127" cy="560981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6DD0494-6A9F-0942-70E6-7F31F5C87D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3127" y="2036026"/>
              <a:ext cx="997840" cy="40725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C300BCDC-FF8B-8280-BE68-28A2C9AC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1260" y="1988396"/>
              <a:ext cx="665923" cy="4780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9279388C-A750-C5B8-6EED-435AEA21A140}"/>
                </a:ext>
              </a:extLst>
            </p:cNvPr>
            <p:cNvCxnSpPr>
              <a:cxnSpLocks/>
            </p:cNvCxnSpPr>
            <p:nvPr/>
          </p:nvCxnSpPr>
          <p:spPr>
            <a:xfrm>
              <a:off x="7670967" y="1455005"/>
              <a:ext cx="648763" cy="53003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7558E7B-89E6-7965-48F3-DD33C56059C4}"/>
                </a:ext>
              </a:extLst>
            </p:cNvPr>
            <p:cNvCxnSpPr>
              <a:cxnSpLocks/>
            </p:cNvCxnSpPr>
            <p:nvPr/>
          </p:nvCxnSpPr>
          <p:spPr>
            <a:xfrm>
              <a:off x="7681905" y="1472329"/>
              <a:ext cx="1180419" cy="767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B07A94B-7033-1008-8AD1-60C9B07AE14A}"/>
                </a:ext>
              </a:extLst>
            </p:cNvPr>
            <p:cNvCxnSpPr>
              <a:cxnSpLocks/>
            </p:cNvCxnSpPr>
            <p:nvPr/>
          </p:nvCxnSpPr>
          <p:spPr>
            <a:xfrm>
              <a:off x="8832995" y="1525444"/>
              <a:ext cx="387809" cy="117099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40036CE2-4354-BAC5-E5C7-DB2E439B3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1418" y="1800789"/>
              <a:ext cx="1531963" cy="85328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DB86C21-A280-186D-AE54-9A264F88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58D63-5A33-1804-A652-EB0498E3C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669473"/>
            <a:ext cx="5568951" cy="4103687"/>
          </a:xfrm>
        </p:spPr>
        <p:txBody>
          <a:bodyPr/>
          <a:lstStyle/>
          <a:p>
            <a:r>
              <a:rPr lang="en-US" dirty="0"/>
              <a:t>Current computing</a:t>
            </a:r>
          </a:p>
          <a:p>
            <a:endParaRPr lang="en-US" dirty="0"/>
          </a:p>
          <a:p>
            <a:pPr lvl="2"/>
            <a:r>
              <a:rPr lang="en-US" dirty="0"/>
              <a:t>Electronics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Information by moving electrons </a:t>
            </a:r>
            <a:r>
              <a:rPr lang="en-US" i="1" dirty="0"/>
              <a:t>(charge)</a:t>
            </a:r>
          </a:p>
          <a:p>
            <a:pPr lvl="3"/>
            <a:r>
              <a:rPr lang="en-US" dirty="0"/>
              <a:t>But they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scatter</a:t>
            </a:r>
            <a:r>
              <a:rPr lang="en-US" dirty="0"/>
              <a:t>      Joule heating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Another property of electrons: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Spintronics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Make currents with spins, but how 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036652-226C-9997-98D8-AA61CCD1C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CB1A29-C9CA-CBB7-6960-6BC394FC4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596E0B-F1A5-DFE4-DCEA-F920CA8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Parallelogramm 7">
            <a:extLst>
              <a:ext uri="{FF2B5EF4-FFF2-40B4-BE49-F238E27FC236}">
                <a16:creationId xmlns:a16="http://schemas.microsoft.com/office/drawing/2014/main" id="{F6FE7310-75E0-47EA-382F-8F655541F03F}"/>
              </a:ext>
            </a:extLst>
          </p:cNvPr>
          <p:cNvSpPr/>
          <p:nvPr/>
        </p:nvSpPr>
        <p:spPr>
          <a:xfrm>
            <a:off x="1000830" y="7379574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arallelogramm 11">
            <a:extLst>
              <a:ext uri="{FF2B5EF4-FFF2-40B4-BE49-F238E27FC236}">
                <a16:creationId xmlns:a16="http://schemas.microsoft.com/office/drawing/2014/main" id="{1E560187-3EE5-CE73-E982-6D25B9207A9D}"/>
              </a:ext>
            </a:extLst>
          </p:cNvPr>
          <p:cNvSpPr/>
          <p:nvPr/>
        </p:nvSpPr>
        <p:spPr>
          <a:xfrm>
            <a:off x="8572352" y="7821488"/>
            <a:ext cx="3619648" cy="486276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arallelogramm 12">
            <a:extLst>
              <a:ext uri="{FF2B5EF4-FFF2-40B4-BE49-F238E27FC236}">
                <a16:creationId xmlns:a16="http://schemas.microsoft.com/office/drawing/2014/main" id="{BB102EF4-C7F0-23D8-7BAF-CB4A421C135D}"/>
              </a:ext>
            </a:extLst>
          </p:cNvPr>
          <p:cNvSpPr/>
          <p:nvPr/>
        </p:nvSpPr>
        <p:spPr>
          <a:xfrm>
            <a:off x="12576720" y="-2907480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arallelogramm 13">
            <a:extLst>
              <a:ext uri="{FF2B5EF4-FFF2-40B4-BE49-F238E27FC236}">
                <a16:creationId xmlns:a16="http://schemas.microsoft.com/office/drawing/2014/main" id="{E04D166A-E43E-8D07-6AC7-7C1169528004}"/>
              </a:ext>
            </a:extLst>
          </p:cNvPr>
          <p:cNvSpPr/>
          <p:nvPr/>
        </p:nvSpPr>
        <p:spPr>
          <a:xfrm>
            <a:off x="2101685" y="-3970680"/>
            <a:ext cx="2952328" cy="3888977"/>
          </a:xfrm>
          <a:prstGeom prst="parallelogram">
            <a:avLst>
              <a:gd name="adj" fmla="val 39454"/>
            </a:avLst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arallelogramm 14">
            <a:extLst>
              <a:ext uri="{FF2B5EF4-FFF2-40B4-BE49-F238E27FC236}">
                <a16:creationId xmlns:a16="http://schemas.microsoft.com/office/drawing/2014/main" id="{77AEDFA1-9AF3-983F-DD21-1A2EB859B8F5}"/>
              </a:ext>
            </a:extLst>
          </p:cNvPr>
          <p:cNvSpPr/>
          <p:nvPr/>
        </p:nvSpPr>
        <p:spPr>
          <a:xfrm>
            <a:off x="3577849" y="-4121202"/>
            <a:ext cx="2952328" cy="3888977"/>
          </a:xfrm>
          <a:prstGeom prst="parallelogram">
            <a:avLst>
              <a:gd name="adj" fmla="val 39454"/>
            </a:avLst>
          </a:prstGeom>
          <a:noFill/>
          <a:ln>
            <a:solidFill>
              <a:schemeClr val="accent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DC2F27E0-BCE3-1DBF-B4EF-8AF81882633D}"/>
              </a:ext>
            </a:extLst>
          </p:cNvPr>
          <p:cNvSpPr/>
          <p:nvPr/>
        </p:nvSpPr>
        <p:spPr>
          <a:xfrm>
            <a:off x="8697912" y="-3483768"/>
            <a:ext cx="5904656" cy="4862767"/>
          </a:xfrm>
          <a:prstGeom prst="parallelogram">
            <a:avLst>
              <a:gd name="adj" fmla="val 3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AD5FF6D-C937-4E28-C13A-34FE6BDF1E28}"/>
              </a:ext>
            </a:extLst>
          </p:cNvPr>
          <p:cNvSpPr/>
          <p:nvPr/>
        </p:nvSpPr>
        <p:spPr>
          <a:xfrm>
            <a:off x="6530176" y="189199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7157853-A611-E79C-E343-542D37D85739}"/>
              </a:ext>
            </a:extLst>
          </p:cNvPr>
          <p:cNvSpPr/>
          <p:nvPr/>
        </p:nvSpPr>
        <p:spPr>
          <a:xfrm>
            <a:off x="7520562" y="132830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8346A4B-96EE-CB07-1214-3A81CA530263}"/>
              </a:ext>
            </a:extLst>
          </p:cNvPr>
          <p:cNvSpPr/>
          <p:nvPr/>
        </p:nvSpPr>
        <p:spPr>
          <a:xfrm>
            <a:off x="9072331" y="253112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D38EF2-602A-F43F-75DF-8B10D563FCF9}"/>
              </a:ext>
            </a:extLst>
          </p:cNvPr>
          <p:cNvSpPr/>
          <p:nvPr/>
        </p:nvSpPr>
        <p:spPr>
          <a:xfrm>
            <a:off x="7528016" y="2308951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C5D1F7E-2A80-32E5-0262-4F2D6CB526A4}"/>
              </a:ext>
            </a:extLst>
          </p:cNvPr>
          <p:cNvSpPr/>
          <p:nvPr/>
        </p:nvSpPr>
        <p:spPr>
          <a:xfrm>
            <a:off x="8719373" y="138141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AAA08EC-2B12-9C50-DF6C-D35279688353}"/>
              </a:ext>
            </a:extLst>
          </p:cNvPr>
          <p:cNvSpPr/>
          <p:nvPr/>
        </p:nvSpPr>
        <p:spPr>
          <a:xfrm>
            <a:off x="9898897" y="1484746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8E81D17-94E2-1ED0-3A33-C8AC1E4251C8}"/>
              </a:ext>
            </a:extLst>
          </p:cNvPr>
          <p:cNvSpPr/>
          <p:nvPr/>
        </p:nvSpPr>
        <p:spPr>
          <a:xfrm>
            <a:off x="10275242" y="230895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DC9333F-92C9-5EAF-7929-9C35E4F3372B}"/>
              </a:ext>
            </a:extLst>
          </p:cNvPr>
          <p:cNvSpPr/>
          <p:nvPr/>
        </p:nvSpPr>
        <p:spPr>
          <a:xfrm>
            <a:off x="8184232" y="1852415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2F4CB2D-5BBC-CE24-DBE3-59D132274426}"/>
              </a:ext>
            </a:extLst>
          </p:cNvPr>
          <p:cNvSpPr/>
          <p:nvPr/>
        </p:nvSpPr>
        <p:spPr>
          <a:xfrm>
            <a:off x="9515582" y="837468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126D9E17-1ECC-ACDB-92B8-971D351A3FEF}"/>
              </a:ext>
            </a:extLst>
          </p:cNvPr>
          <p:cNvSpPr/>
          <p:nvPr/>
        </p:nvSpPr>
        <p:spPr>
          <a:xfrm>
            <a:off x="8533522" y="2299249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F2ED81F-0A50-E30C-8D45-24DA960B55BF}"/>
              </a:ext>
            </a:extLst>
          </p:cNvPr>
          <p:cNvSpPr/>
          <p:nvPr/>
        </p:nvSpPr>
        <p:spPr>
          <a:xfrm>
            <a:off x="6949191" y="1466980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5300AD-47AD-34B6-7669-61A0B8B551E7}"/>
              </a:ext>
            </a:extLst>
          </p:cNvPr>
          <p:cNvSpPr/>
          <p:nvPr/>
        </p:nvSpPr>
        <p:spPr>
          <a:xfrm>
            <a:off x="6873082" y="2597007"/>
            <a:ext cx="285903" cy="2880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AADB57B-084A-8A3A-12AD-9AA0D8010306}"/>
              </a:ext>
            </a:extLst>
          </p:cNvPr>
          <p:cNvSpPr/>
          <p:nvPr/>
        </p:nvSpPr>
        <p:spPr>
          <a:xfrm>
            <a:off x="6000750" y="2587306"/>
            <a:ext cx="113622" cy="1091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FAD57B1D-862D-D976-62AB-0B66C9B7364A}"/>
              </a:ext>
            </a:extLst>
          </p:cNvPr>
          <p:cNvCxnSpPr>
            <a:cxnSpLocks/>
          </p:cNvCxnSpPr>
          <p:nvPr/>
        </p:nvCxnSpPr>
        <p:spPr>
          <a:xfrm flipH="1" flipV="1">
            <a:off x="5591944" y="4005064"/>
            <a:ext cx="205119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55A77372-D18F-E867-2F59-32B5BDAB9756}"/>
              </a:ext>
            </a:extLst>
          </p:cNvPr>
          <p:cNvCxnSpPr>
            <a:cxnSpLocks/>
          </p:cNvCxnSpPr>
          <p:nvPr/>
        </p:nvCxnSpPr>
        <p:spPr>
          <a:xfrm flipV="1">
            <a:off x="608509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0CC6877D-FBFD-FD19-65FC-288493122294}"/>
              </a:ext>
            </a:extLst>
          </p:cNvPr>
          <p:cNvCxnSpPr>
            <a:cxnSpLocks/>
          </p:cNvCxnSpPr>
          <p:nvPr/>
        </p:nvCxnSpPr>
        <p:spPr>
          <a:xfrm flipV="1">
            <a:off x="637312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051EB9B-6386-4737-3321-0DFC3D80267B}"/>
              </a:ext>
            </a:extLst>
          </p:cNvPr>
          <p:cNvCxnSpPr>
            <a:cxnSpLocks/>
          </p:cNvCxnSpPr>
          <p:nvPr/>
        </p:nvCxnSpPr>
        <p:spPr>
          <a:xfrm flipV="1">
            <a:off x="666115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52E7FC8-6537-EB34-F114-DE80C05D147D}"/>
              </a:ext>
            </a:extLst>
          </p:cNvPr>
          <p:cNvCxnSpPr>
            <a:cxnSpLocks/>
          </p:cNvCxnSpPr>
          <p:nvPr/>
        </p:nvCxnSpPr>
        <p:spPr>
          <a:xfrm flipV="1">
            <a:off x="694919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BAF2C35-9974-2E55-A74C-A2CA2CB9BE4A}"/>
              </a:ext>
            </a:extLst>
          </p:cNvPr>
          <p:cNvCxnSpPr>
            <a:cxnSpLocks/>
          </p:cNvCxnSpPr>
          <p:nvPr/>
        </p:nvCxnSpPr>
        <p:spPr>
          <a:xfrm flipV="1">
            <a:off x="723722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54DEC6-F8C7-04FF-0705-2A72CD0C6D7D}"/>
              </a:ext>
            </a:extLst>
          </p:cNvPr>
          <p:cNvCxnSpPr>
            <a:cxnSpLocks/>
          </p:cNvCxnSpPr>
          <p:nvPr/>
        </p:nvCxnSpPr>
        <p:spPr>
          <a:xfrm flipV="1">
            <a:off x="752525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ECE0E1B-F747-3BEE-E4E0-119A9E8199B5}"/>
              </a:ext>
            </a:extLst>
          </p:cNvPr>
          <p:cNvCxnSpPr>
            <a:cxnSpLocks/>
          </p:cNvCxnSpPr>
          <p:nvPr/>
        </p:nvCxnSpPr>
        <p:spPr>
          <a:xfrm flipV="1">
            <a:off x="781328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E4BFA85B-E29B-0FA2-9B21-58AB14F877F9}"/>
              </a:ext>
            </a:extLst>
          </p:cNvPr>
          <p:cNvCxnSpPr>
            <a:cxnSpLocks/>
          </p:cNvCxnSpPr>
          <p:nvPr/>
        </p:nvCxnSpPr>
        <p:spPr>
          <a:xfrm flipV="1">
            <a:off x="810131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62E3CAD-3D9C-B9CC-6757-FC8492A06C15}"/>
              </a:ext>
            </a:extLst>
          </p:cNvPr>
          <p:cNvCxnSpPr>
            <a:cxnSpLocks/>
          </p:cNvCxnSpPr>
          <p:nvPr/>
        </p:nvCxnSpPr>
        <p:spPr>
          <a:xfrm flipV="1">
            <a:off x="838935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802F865-007A-D04A-E7A1-53E6D490AF07}"/>
              </a:ext>
            </a:extLst>
          </p:cNvPr>
          <p:cNvCxnSpPr>
            <a:cxnSpLocks/>
          </p:cNvCxnSpPr>
          <p:nvPr/>
        </p:nvCxnSpPr>
        <p:spPr>
          <a:xfrm flipV="1">
            <a:off x="867738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AFD39527-B751-5186-6C0D-0CF2F9DCD1CC}"/>
              </a:ext>
            </a:extLst>
          </p:cNvPr>
          <p:cNvCxnSpPr>
            <a:cxnSpLocks/>
          </p:cNvCxnSpPr>
          <p:nvPr/>
        </p:nvCxnSpPr>
        <p:spPr>
          <a:xfrm flipV="1">
            <a:off x="896541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7ED67020-A586-DAC5-BC13-1608994CA113}"/>
              </a:ext>
            </a:extLst>
          </p:cNvPr>
          <p:cNvCxnSpPr>
            <a:cxnSpLocks/>
          </p:cNvCxnSpPr>
          <p:nvPr/>
        </p:nvCxnSpPr>
        <p:spPr>
          <a:xfrm flipV="1">
            <a:off x="9253447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BC640A0-AED1-43F7-B07F-E9F132821452}"/>
              </a:ext>
            </a:extLst>
          </p:cNvPr>
          <p:cNvCxnSpPr>
            <a:cxnSpLocks/>
          </p:cNvCxnSpPr>
          <p:nvPr/>
        </p:nvCxnSpPr>
        <p:spPr>
          <a:xfrm flipV="1">
            <a:off x="9541479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00BEF3AA-8302-697F-1E9B-9C3CF9CCF0FC}"/>
              </a:ext>
            </a:extLst>
          </p:cNvPr>
          <p:cNvCxnSpPr>
            <a:cxnSpLocks/>
          </p:cNvCxnSpPr>
          <p:nvPr/>
        </p:nvCxnSpPr>
        <p:spPr>
          <a:xfrm flipV="1">
            <a:off x="9829511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79676C1-F0FC-B9D7-0DA9-5BC57AC25288}"/>
              </a:ext>
            </a:extLst>
          </p:cNvPr>
          <p:cNvCxnSpPr>
            <a:cxnSpLocks/>
          </p:cNvCxnSpPr>
          <p:nvPr/>
        </p:nvCxnSpPr>
        <p:spPr>
          <a:xfrm flipV="1">
            <a:off x="10117543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F026CFF-5803-834A-59A8-8FFF7F3B54BE}"/>
              </a:ext>
            </a:extLst>
          </p:cNvPr>
          <p:cNvCxnSpPr>
            <a:cxnSpLocks/>
          </p:cNvCxnSpPr>
          <p:nvPr/>
        </p:nvCxnSpPr>
        <p:spPr>
          <a:xfrm flipV="1">
            <a:off x="10405575" y="4005064"/>
            <a:ext cx="0" cy="535450"/>
          </a:xfrm>
          <a:prstGeom prst="straightConnector1">
            <a:avLst/>
          </a:prstGeom>
          <a:ln w="41275">
            <a:solidFill>
              <a:srgbClr val="0099D1">
                <a:alpha val="14902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632042B-6DEE-91C1-0ED1-6414D6A2B351}"/>
              </a:ext>
            </a:extLst>
          </p:cNvPr>
          <p:cNvCxnSpPr>
            <a:cxnSpLocks/>
          </p:cNvCxnSpPr>
          <p:nvPr/>
        </p:nvCxnSpPr>
        <p:spPr>
          <a:xfrm flipH="1" flipV="1">
            <a:off x="10561145" y="4005064"/>
            <a:ext cx="202236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Ellipse 87">
            <a:extLst>
              <a:ext uri="{FF2B5EF4-FFF2-40B4-BE49-F238E27FC236}">
                <a16:creationId xmlns:a16="http://schemas.microsoft.com/office/drawing/2014/main" id="{A775BBBA-E6D6-79C4-3460-CDD3F82BF09E}"/>
              </a:ext>
            </a:extLst>
          </p:cNvPr>
          <p:cNvSpPr/>
          <p:nvPr/>
        </p:nvSpPr>
        <p:spPr>
          <a:xfrm>
            <a:off x="5628688" y="4229619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6903F147-296C-972F-90BE-598F0111C0C4}"/>
              </a:ext>
            </a:extLst>
          </p:cNvPr>
          <p:cNvSpPr/>
          <p:nvPr/>
        </p:nvSpPr>
        <p:spPr>
          <a:xfrm>
            <a:off x="6013094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CC0ED97-E5BC-0608-17BA-2A4CC914EEC2}"/>
              </a:ext>
            </a:extLst>
          </p:cNvPr>
          <p:cNvSpPr/>
          <p:nvPr/>
        </p:nvSpPr>
        <p:spPr>
          <a:xfrm>
            <a:off x="6301125" y="425220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A4E44E-7586-9669-C88C-8833C1811E38}"/>
              </a:ext>
            </a:extLst>
          </p:cNvPr>
          <p:cNvSpPr/>
          <p:nvPr/>
        </p:nvSpPr>
        <p:spPr>
          <a:xfrm>
            <a:off x="6582821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026C301A-A5CA-9F84-0F17-471E36A76BC4}"/>
              </a:ext>
            </a:extLst>
          </p:cNvPr>
          <p:cNvSpPr/>
          <p:nvPr/>
        </p:nvSpPr>
        <p:spPr>
          <a:xfrm>
            <a:off x="6877208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900D856-658C-181E-650A-655CD17C6B7B}"/>
              </a:ext>
            </a:extLst>
          </p:cNvPr>
          <p:cNvSpPr/>
          <p:nvPr/>
        </p:nvSpPr>
        <p:spPr>
          <a:xfrm>
            <a:off x="7163094" y="4260994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04D2B7D-5682-AE79-CC5A-3FD732965C27}"/>
              </a:ext>
            </a:extLst>
          </p:cNvPr>
          <p:cNvSpPr/>
          <p:nvPr/>
        </p:nvSpPr>
        <p:spPr>
          <a:xfrm>
            <a:off x="744898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2510185-F418-658F-ED25-70C1E7D3978C}"/>
              </a:ext>
            </a:extLst>
          </p:cNvPr>
          <p:cNvSpPr/>
          <p:nvPr/>
        </p:nvSpPr>
        <p:spPr>
          <a:xfrm>
            <a:off x="77348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DCF274C-01A7-0B2F-C453-86ECC8DBDF62}"/>
              </a:ext>
            </a:extLst>
          </p:cNvPr>
          <p:cNvSpPr/>
          <p:nvPr/>
        </p:nvSpPr>
        <p:spPr>
          <a:xfrm>
            <a:off x="8029771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9CE81E9-86BD-0ABD-489D-F5E7105A9308}"/>
              </a:ext>
            </a:extLst>
          </p:cNvPr>
          <p:cNvSpPr/>
          <p:nvPr/>
        </p:nvSpPr>
        <p:spPr>
          <a:xfrm>
            <a:off x="8311716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B6118EA3-2D9C-D63B-B794-8719B4E627A5}"/>
              </a:ext>
            </a:extLst>
          </p:cNvPr>
          <p:cNvSpPr/>
          <p:nvPr/>
        </p:nvSpPr>
        <p:spPr>
          <a:xfrm>
            <a:off x="8605400" y="4265151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F6A1728-035E-5806-D26D-29E44EDA88FD}"/>
              </a:ext>
            </a:extLst>
          </p:cNvPr>
          <p:cNvSpPr/>
          <p:nvPr/>
        </p:nvSpPr>
        <p:spPr>
          <a:xfrm>
            <a:off x="8897166" y="4269308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383E35-71FE-6B7C-C1F5-35B436BACE85}"/>
              </a:ext>
            </a:extLst>
          </p:cNvPr>
          <p:cNvSpPr/>
          <p:nvPr/>
        </p:nvSpPr>
        <p:spPr>
          <a:xfrm>
            <a:off x="9175796" y="426769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F7EFBC6-2630-3250-C0CD-EFBE4BAD1C9B}"/>
              </a:ext>
            </a:extLst>
          </p:cNvPr>
          <p:cNvSpPr/>
          <p:nvPr/>
        </p:nvSpPr>
        <p:spPr>
          <a:xfrm>
            <a:off x="9475941" y="4256837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D439F25-1B32-D331-7990-75C7C0E4A595}"/>
              </a:ext>
            </a:extLst>
          </p:cNvPr>
          <p:cNvSpPr/>
          <p:nvPr/>
        </p:nvSpPr>
        <p:spPr>
          <a:xfrm>
            <a:off x="9769595" y="4253589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D011331-3E8C-1A8A-C2D0-01D1AF106744}"/>
              </a:ext>
            </a:extLst>
          </p:cNvPr>
          <p:cNvSpPr/>
          <p:nvPr/>
        </p:nvSpPr>
        <p:spPr>
          <a:xfrm>
            <a:off x="10038793" y="4248770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CBB350BA-5B59-D7CC-18C8-B6C7A372DE6F}"/>
              </a:ext>
            </a:extLst>
          </p:cNvPr>
          <p:cNvSpPr/>
          <p:nvPr/>
        </p:nvSpPr>
        <p:spPr>
          <a:xfrm>
            <a:off x="10345659" y="4253113"/>
            <a:ext cx="144000" cy="144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CBD317B3-7A89-BEBB-23D2-D7F12EDE9D08}"/>
              </a:ext>
            </a:extLst>
          </p:cNvPr>
          <p:cNvSpPr/>
          <p:nvPr/>
        </p:nvSpPr>
        <p:spPr>
          <a:xfrm>
            <a:off x="10619381" y="4248770"/>
            <a:ext cx="144000" cy="14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914DCCB-689B-9DE2-A819-73635520B848}"/>
              </a:ext>
            </a:extLst>
          </p:cNvPr>
          <p:cNvCxnSpPr>
            <a:cxnSpLocks/>
          </p:cNvCxnSpPr>
          <p:nvPr/>
        </p:nvCxnSpPr>
        <p:spPr>
          <a:xfrm>
            <a:off x="2711624" y="3140968"/>
            <a:ext cx="220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ogen 9">
            <a:extLst>
              <a:ext uri="{FF2B5EF4-FFF2-40B4-BE49-F238E27FC236}">
                <a16:creationId xmlns:a16="http://schemas.microsoft.com/office/drawing/2014/main" id="{37CC8CCF-0A81-C487-38D3-E82579E4D426}"/>
              </a:ext>
            </a:extLst>
          </p:cNvPr>
          <p:cNvSpPr/>
          <p:nvPr/>
        </p:nvSpPr>
        <p:spPr>
          <a:xfrm rot="6349503">
            <a:off x="6666886" y="2049174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2CB348A5-E58C-4102-523F-26E6C1759797}"/>
              </a:ext>
            </a:extLst>
          </p:cNvPr>
          <p:cNvSpPr/>
          <p:nvPr/>
        </p:nvSpPr>
        <p:spPr>
          <a:xfrm rot="8618470">
            <a:off x="6558586" y="206465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ogen 15">
            <a:extLst>
              <a:ext uri="{FF2B5EF4-FFF2-40B4-BE49-F238E27FC236}">
                <a16:creationId xmlns:a16="http://schemas.microsoft.com/office/drawing/2014/main" id="{3F4E3F77-3A08-C23E-4F3B-CD76403BDE52}"/>
              </a:ext>
            </a:extLst>
          </p:cNvPr>
          <p:cNvSpPr/>
          <p:nvPr/>
        </p:nvSpPr>
        <p:spPr>
          <a:xfrm rot="15025520">
            <a:off x="6431565" y="1946311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7BDDA9CD-566B-F64C-EA94-3221A461DD6C}"/>
              </a:ext>
            </a:extLst>
          </p:cNvPr>
          <p:cNvSpPr/>
          <p:nvPr/>
        </p:nvSpPr>
        <p:spPr>
          <a:xfrm rot="6349503">
            <a:off x="6648594" y="2058211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ogen 17">
            <a:extLst>
              <a:ext uri="{FF2B5EF4-FFF2-40B4-BE49-F238E27FC236}">
                <a16:creationId xmlns:a16="http://schemas.microsoft.com/office/drawing/2014/main" id="{11039836-785A-4567-B704-9FE95BCC6708}"/>
              </a:ext>
            </a:extLst>
          </p:cNvPr>
          <p:cNvSpPr/>
          <p:nvPr/>
        </p:nvSpPr>
        <p:spPr>
          <a:xfrm rot="1735463">
            <a:off x="6593103" y="1888463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ogen 18">
            <a:extLst>
              <a:ext uri="{FF2B5EF4-FFF2-40B4-BE49-F238E27FC236}">
                <a16:creationId xmlns:a16="http://schemas.microsoft.com/office/drawing/2014/main" id="{923A0260-F44D-B706-E116-F7A9D8B48BD2}"/>
              </a:ext>
            </a:extLst>
          </p:cNvPr>
          <p:cNvSpPr/>
          <p:nvPr/>
        </p:nvSpPr>
        <p:spPr>
          <a:xfrm rot="16899736">
            <a:off x="7488626" y="227083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ogen 19">
            <a:extLst>
              <a:ext uri="{FF2B5EF4-FFF2-40B4-BE49-F238E27FC236}">
                <a16:creationId xmlns:a16="http://schemas.microsoft.com/office/drawing/2014/main" id="{F8EC0AF9-397B-0654-14D6-E496BD5798B7}"/>
              </a:ext>
            </a:extLst>
          </p:cNvPr>
          <p:cNvSpPr/>
          <p:nvPr/>
        </p:nvSpPr>
        <p:spPr>
          <a:xfrm rot="18976102">
            <a:off x="7556980" y="2211483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4C574920-88AD-3952-9F78-592D0916B6CF}"/>
              </a:ext>
            </a:extLst>
          </p:cNvPr>
          <p:cNvSpPr/>
          <p:nvPr/>
        </p:nvSpPr>
        <p:spPr>
          <a:xfrm rot="13069732">
            <a:off x="7457800" y="2382334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Bogen 23">
            <a:extLst>
              <a:ext uri="{FF2B5EF4-FFF2-40B4-BE49-F238E27FC236}">
                <a16:creationId xmlns:a16="http://schemas.microsoft.com/office/drawing/2014/main" id="{769AFB15-EFF7-94A7-0F56-390AB26F5967}"/>
              </a:ext>
            </a:extLst>
          </p:cNvPr>
          <p:cNvSpPr/>
          <p:nvPr/>
        </p:nvSpPr>
        <p:spPr>
          <a:xfrm rot="20630158">
            <a:off x="7502865" y="2263427"/>
            <a:ext cx="300910" cy="203819"/>
          </a:xfrm>
          <a:prstGeom prst="arc">
            <a:avLst>
              <a:gd name="adj1" fmla="val 15853614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FD10075F-C64D-848E-7F28-ABCE85995A88}"/>
              </a:ext>
            </a:extLst>
          </p:cNvPr>
          <p:cNvSpPr/>
          <p:nvPr/>
        </p:nvSpPr>
        <p:spPr>
          <a:xfrm rot="14244793">
            <a:off x="8119097" y="1922869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Bogen 27">
            <a:extLst>
              <a:ext uri="{FF2B5EF4-FFF2-40B4-BE49-F238E27FC236}">
                <a16:creationId xmlns:a16="http://schemas.microsoft.com/office/drawing/2014/main" id="{B56F0992-6045-5DE6-1B03-4943FA156814}"/>
              </a:ext>
            </a:extLst>
          </p:cNvPr>
          <p:cNvSpPr/>
          <p:nvPr/>
        </p:nvSpPr>
        <p:spPr>
          <a:xfrm rot="8618470">
            <a:off x="8180785" y="1980499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0E662F60-36F9-F16D-80B4-773D1AF1D6FA}"/>
              </a:ext>
            </a:extLst>
          </p:cNvPr>
          <p:cNvSpPr/>
          <p:nvPr/>
        </p:nvSpPr>
        <p:spPr>
          <a:xfrm rot="15025520">
            <a:off x="8091688" y="1892965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Bogen 36">
            <a:extLst>
              <a:ext uri="{FF2B5EF4-FFF2-40B4-BE49-F238E27FC236}">
                <a16:creationId xmlns:a16="http://schemas.microsoft.com/office/drawing/2014/main" id="{772B6D18-620F-80F7-4C59-D26AE9D95947}"/>
              </a:ext>
            </a:extLst>
          </p:cNvPr>
          <p:cNvSpPr/>
          <p:nvPr/>
        </p:nvSpPr>
        <p:spPr>
          <a:xfrm rot="10457406">
            <a:off x="8149992" y="1985332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C7B5F84D-92F3-25DD-A1E3-316F296F1FD9}"/>
              </a:ext>
            </a:extLst>
          </p:cNvPr>
          <p:cNvSpPr/>
          <p:nvPr/>
        </p:nvSpPr>
        <p:spPr>
          <a:xfrm rot="1735463">
            <a:off x="8253226" y="1835117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Bogen 39">
            <a:extLst>
              <a:ext uri="{FF2B5EF4-FFF2-40B4-BE49-F238E27FC236}">
                <a16:creationId xmlns:a16="http://schemas.microsoft.com/office/drawing/2014/main" id="{9FADFAFD-074C-0889-EC25-845645682F5A}"/>
              </a:ext>
            </a:extLst>
          </p:cNvPr>
          <p:cNvSpPr/>
          <p:nvPr/>
        </p:nvSpPr>
        <p:spPr>
          <a:xfrm rot="7234934">
            <a:off x="7599978" y="148645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Bogen 40">
            <a:extLst>
              <a:ext uri="{FF2B5EF4-FFF2-40B4-BE49-F238E27FC236}">
                <a16:creationId xmlns:a16="http://schemas.microsoft.com/office/drawing/2014/main" id="{7D14EE28-E860-E0CD-E165-EB65EF46E66E}"/>
              </a:ext>
            </a:extLst>
          </p:cNvPr>
          <p:cNvSpPr/>
          <p:nvPr/>
        </p:nvSpPr>
        <p:spPr>
          <a:xfrm rot="8618470">
            <a:off x="7549894" y="1479308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Bogen 41">
            <a:extLst>
              <a:ext uri="{FF2B5EF4-FFF2-40B4-BE49-F238E27FC236}">
                <a16:creationId xmlns:a16="http://schemas.microsoft.com/office/drawing/2014/main" id="{3946E7AF-5F30-3A4E-3830-B7E00FCF12A8}"/>
              </a:ext>
            </a:extLst>
          </p:cNvPr>
          <p:cNvSpPr/>
          <p:nvPr/>
        </p:nvSpPr>
        <p:spPr>
          <a:xfrm rot="15025520">
            <a:off x="7469474" y="1359369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Bogen 42">
            <a:extLst>
              <a:ext uri="{FF2B5EF4-FFF2-40B4-BE49-F238E27FC236}">
                <a16:creationId xmlns:a16="http://schemas.microsoft.com/office/drawing/2014/main" id="{AC112A23-7C7D-0276-4AE1-CED06B9789A6}"/>
              </a:ext>
            </a:extLst>
          </p:cNvPr>
          <p:cNvSpPr/>
          <p:nvPr/>
        </p:nvSpPr>
        <p:spPr>
          <a:xfrm rot="6349503">
            <a:off x="7593528" y="1489755"/>
            <a:ext cx="208616" cy="233804"/>
          </a:xfrm>
          <a:prstGeom prst="arc">
            <a:avLst>
              <a:gd name="adj1" fmla="val 16200000"/>
              <a:gd name="adj2" fmla="val 1764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Bogen 44">
            <a:extLst>
              <a:ext uri="{FF2B5EF4-FFF2-40B4-BE49-F238E27FC236}">
                <a16:creationId xmlns:a16="http://schemas.microsoft.com/office/drawing/2014/main" id="{4CD7F990-E443-1E16-FFAB-35077D6A6AC2}"/>
              </a:ext>
            </a:extLst>
          </p:cNvPr>
          <p:cNvSpPr/>
          <p:nvPr/>
        </p:nvSpPr>
        <p:spPr>
          <a:xfrm rot="1735463">
            <a:off x="7547434" y="1287976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Bogen 45">
            <a:extLst>
              <a:ext uri="{FF2B5EF4-FFF2-40B4-BE49-F238E27FC236}">
                <a16:creationId xmlns:a16="http://schemas.microsoft.com/office/drawing/2014/main" id="{9D5A1438-57DF-D986-28A2-0C1F1F4E0EBB}"/>
              </a:ext>
            </a:extLst>
          </p:cNvPr>
          <p:cNvSpPr/>
          <p:nvPr/>
        </p:nvSpPr>
        <p:spPr>
          <a:xfrm rot="6349503">
            <a:off x="8844007" y="1512281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Bogen 47">
            <a:extLst>
              <a:ext uri="{FF2B5EF4-FFF2-40B4-BE49-F238E27FC236}">
                <a16:creationId xmlns:a16="http://schemas.microsoft.com/office/drawing/2014/main" id="{2D7E51A0-6D06-E95B-F9E4-05FD1666DEB0}"/>
              </a:ext>
            </a:extLst>
          </p:cNvPr>
          <p:cNvSpPr/>
          <p:nvPr/>
        </p:nvSpPr>
        <p:spPr>
          <a:xfrm rot="9629248">
            <a:off x="8715657" y="1499610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1707813F-985B-C3F9-A7FA-52E9D117D63E}"/>
              </a:ext>
            </a:extLst>
          </p:cNvPr>
          <p:cNvSpPr/>
          <p:nvPr/>
        </p:nvSpPr>
        <p:spPr>
          <a:xfrm rot="12468546">
            <a:off x="8637896" y="1522252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A54CC562-42EF-0078-E262-CED861055793}"/>
              </a:ext>
            </a:extLst>
          </p:cNvPr>
          <p:cNvSpPr/>
          <p:nvPr/>
        </p:nvSpPr>
        <p:spPr>
          <a:xfrm rot="1735463">
            <a:off x="8770224" y="1351570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Bogen 52">
            <a:extLst>
              <a:ext uri="{FF2B5EF4-FFF2-40B4-BE49-F238E27FC236}">
                <a16:creationId xmlns:a16="http://schemas.microsoft.com/office/drawing/2014/main" id="{E78BFE5B-3F43-B816-A5F5-9EEE35359C1B}"/>
              </a:ext>
            </a:extLst>
          </p:cNvPr>
          <p:cNvSpPr/>
          <p:nvPr/>
        </p:nvSpPr>
        <p:spPr>
          <a:xfrm rot="20601820">
            <a:off x="9122379" y="2491306"/>
            <a:ext cx="185805" cy="14714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Bogen 54">
            <a:extLst>
              <a:ext uri="{FF2B5EF4-FFF2-40B4-BE49-F238E27FC236}">
                <a16:creationId xmlns:a16="http://schemas.microsoft.com/office/drawing/2014/main" id="{8F52DF9B-7914-9D31-8D8C-3BF796AB575D}"/>
              </a:ext>
            </a:extLst>
          </p:cNvPr>
          <p:cNvSpPr/>
          <p:nvPr/>
        </p:nvSpPr>
        <p:spPr>
          <a:xfrm rot="20048735">
            <a:off x="9120271" y="2455331"/>
            <a:ext cx="229081" cy="196017"/>
          </a:xfrm>
          <a:prstGeom prst="arc">
            <a:avLst>
              <a:gd name="adj1" fmla="val 17123030"/>
              <a:gd name="adj2" fmla="val 55030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Bogen 55">
            <a:extLst>
              <a:ext uri="{FF2B5EF4-FFF2-40B4-BE49-F238E27FC236}">
                <a16:creationId xmlns:a16="http://schemas.microsoft.com/office/drawing/2014/main" id="{DAFE70C8-8373-B5A2-7AEC-31FCF2BB9DF4}"/>
              </a:ext>
            </a:extLst>
          </p:cNvPr>
          <p:cNvSpPr/>
          <p:nvPr/>
        </p:nvSpPr>
        <p:spPr>
          <a:xfrm rot="15025520">
            <a:off x="9020711" y="2530813"/>
            <a:ext cx="229081" cy="196017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Bogen 57">
            <a:extLst>
              <a:ext uri="{FF2B5EF4-FFF2-40B4-BE49-F238E27FC236}">
                <a16:creationId xmlns:a16="http://schemas.microsoft.com/office/drawing/2014/main" id="{514DEBFF-728E-5184-497E-0A7B768F88B0}"/>
              </a:ext>
            </a:extLst>
          </p:cNvPr>
          <p:cNvSpPr/>
          <p:nvPr/>
        </p:nvSpPr>
        <p:spPr>
          <a:xfrm rot="5400000">
            <a:off x="9140793" y="2575148"/>
            <a:ext cx="300910" cy="203819"/>
          </a:xfrm>
          <a:prstGeom prst="arc">
            <a:avLst>
              <a:gd name="adj1" fmla="val 15194229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77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88E49-60B3-E7EE-6BF1-014EB392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BF19F-D903-8C09-4863-71E69B57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4C4E5-F9D9-BADE-15D2-6A9160A6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8490A4-2EEB-921E-6B63-30AEE1A55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C00847-4D99-334F-1CB9-1019E26F9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9B9A92-2D44-590F-4B09-368D7BB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0E38E7-062B-6D3E-3527-5EC47199FA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84B0C29-E54D-E717-86B1-55B3D013F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2BFC60F-32BC-A723-9DBC-9A0D0A0EF29B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5DC9BAA-82AD-4E0D-33E5-AF2BB4AC83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FC1D02D-E81C-40CC-6DCC-C8E59D601174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C7B562C-7AD4-6658-114F-FF54F8B7EFA6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086E5D-3A3E-F5DE-B73B-BD6DAD2DA940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D8B6BC09-3C35-B024-BB3A-6B1FA85E4A71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2003183-5559-06E3-A6EE-668D38AB8E37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EA1C87C3-985D-A9D2-F74A-4CDFC7D3B3AC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A3A42AB5-C1B0-295A-34B4-1390CE1953A6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24556B-C8AF-2CC0-06FD-1ED577F5ABDA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5853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FC6-6593-9596-CC37-28FB19AF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BFF62-3C1C-FF1E-0A38-2FB5E290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401F99-879F-A0E9-58C7-9BF49D8CB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2" y="2136743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D4F761-128A-7E88-9761-AE1F25272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25763-E3E0-4FB1-9719-A67FF4CFC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F092E8-3A6D-0EDD-025F-728BF3F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DFFB0B-FB87-09CC-A904-67A58921EB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2" y="2716242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CE1862-C3FD-FB0C-699F-9C92B6CD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52" y="976111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EC9D919-2366-317D-13F0-611B4360EDC5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2D3789-8545-0AD2-F4D9-8C3E39E8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55" y="2639159"/>
            <a:ext cx="4443732" cy="361712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3F00F67-2310-D97D-CDB4-DAFB272DAE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9" y="4566730"/>
            <a:ext cx="3683134" cy="94598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2E28355-B116-5D6D-F40D-146159C6906E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47CC15-F2F7-7814-5D05-C93A78B07F6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0331434-0D40-636C-288E-9B65899C5D3F}"/>
              </a:ext>
            </a:extLst>
          </p:cNvPr>
          <p:cNvSpPr/>
          <p:nvPr/>
        </p:nvSpPr>
        <p:spPr>
          <a:xfrm>
            <a:off x="8976320" y="862003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77E9C3-070A-035E-028C-0CFB1F1A5D8A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5C27D2C3-8ADD-7DDA-F47D-6F8C55A3B7ED}"/>
              </a:ext>
            </a:extLst>
          </p:cNvPr>
          <p:cNvSpPr/>
          <p:nvPr/>
        </p:nvSpPr>
        <p:spPr>
          <a:xfrm rot="10800000">
            <a:off x="4531739" y="49677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28F435C-43A1-C3F3-7AEB-7BECCA8E5A3F}"/>
              </a:ext>
            </a:extLst>
          </p:cNvPr>
          <p:cNvSpPr/>
          <p:nvPr/>
        </p:nvSpPr>
        <p:spPr>
          <a:xfrm>
            <a:off x="3719736" y="976110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BDD8FD81-A078-3898-83F0-87C29D38699F}"/>
              </a:ext>
            </a:extLst>
          </p:cNvPr>
          <p:cNvSpPr txBox="1">
            <a:spLocks/>
          </p:cNvSpPr>
          <p:nvPr/>
        </p:nvSpPr>
        <p:spPr>
          <a:xfrm>
            <a:off x="4959040" y="4885151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F047005-3892-084B-4BBD-35E66D5C9A4B}"/>
              </a:ext>
            </a:extLst>
          </p:cNvPr>
          <p:cNvSpPr/>
          <p:nvPr/>
        </p:nvSpPr>
        <p:spPr>
          <a:xfrm rot="17605108">
            <a:off x="694294" y="514545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144C84B-0BE4-A910-A20D-C820B8DD7778}"/>
              </a:ext>
            </a:extLst>
          </p:cNvPr>
          <p:cNvSpPr txBox="1"/>
          <p:nvPr/>
        </p:nvSpPr>
        <p:spPr>
          <a:xfrm>
            <a:off x="40217" y="5429781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</p:spTree>
    <p:extLst>
      <p:ext uri="{BB962C8B-B14F-4D97-AF65-F5344CB8AC3E}">
        <p14:creationId xmlns:p14="http://schemas.microsoft.com/office/powerpoint/2010/main" val="1263769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78480C-F685-DEBF-C512-6B8046CC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14936-5E44-D052-CDBA-BE1E920FC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7505" y="1611612"/>
            <a:ext cx="5568951" cy="4103687"/>
          </a:xfrm>
        </p:spPr>
        <p:txBody>
          <a:bodyPr/>
          <a:lstStyle/>
          <a:p>
            <a:r>
              <a:rPr lang="en-US" dirty="0"/>
              <a:t>Thermodynamical treatment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Since it is a boson it must fulfill Bose-Einstein-statistic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thermally excited magnon reduces the magnetization by </a:t>
            </a:r>
          </a:p>
          <a:p>
            <a:pPr lvl="1"/>
            <a:r>
              <a:rPr lang="en-US" dirty="0"/>
              <a:t>1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F3CF7-D18C-D04C-D7D6-E4AF2009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096160-95AE-A5EF-6016-78F4DAA07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10CC22-B8AA-995A-C99D-06BABA1F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4B958FE-589C-39FD-FF6C-80885258B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7" y="2149619"/>
            <a:ext cx="2432000" cy="3123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F3900F1-6FE4-0BD4-E728-AAB9AD353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213" y="385275"/>
            <a:ext cx="7478169" cy="149563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3ABB11-84BD-90AC-5DF4-C7007ED50D11}"/>
              </a:ext>
            </a:extLst>
          </p:cNvPr>
          <p:cNvSpPr txBox="1"/>
          <p:nvPr/>
        </p:nvSpPr>
        <p:spPr>
          <a:xfrm>
            <a:off x="9164011" y="2439243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689B4A-F486-121D-1FD1-EC598CB51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763" y="2645362"/>
            <a:ext cx="4443732" cy="361712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BBD02939-5732-4979-0030-92083BB069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3" y="3330283"/>
            <a:ext cx="6768112" cy="15167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E74CC-C6C2-A9F4-09B8-064EF03C74DD}"/>
              </a:ext>
            </a:extLst>
          </p:cNvPr>
          <p:cNvSpPr txBox="1"/>
          <p:nvPr/>
        </p:nvSpPr>
        <p:spPr>
          <a:xfrm>
            <a:off x="8400256" y="6112857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49F5B8F-AA70-E68F-208E-181201936910}"/>
              </a:ext>
            </a:extLst>
          </p:cNvPr>
          <p:cNvSpPr/>
          <p:nvPr/>
        </p:nvSpPr>
        <p:spPr>
          <a:xfrm>
            <a:off x="2879643" y="938052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6BBBF6-F5A6-1124-7283-E424AB995C98}"/>
              </a:ext>
            </a:extLst>
          </p:cNvPr>
          <p:cNvSpPr/>
          <p:nvPr/>
        </p:nvSpPr>
        <p:spPr>
          <a:xfrm>
            <a:off x="9657781" y="271167"/>
            <a:ext cx="2232248" cy="699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8CDC0A3-679B-91E7-C71E-C7A26C743E81}"/>
              </a:ext>
            </a:extLst>
          </p:cNvPr>
          <p:cNvSpPr/>
          <p:nvPr/>
        </p:nvSpPr>
        <p:spPr>
          <a:xfrm>
            <a:off x="8438879" y="2081909"/>
            <a:ext cx="2769689" cy="389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2CB6C11-FE73-1307-4B3E-6F082A60D0B4}"/>
              </a:ext>
            </a:extLst>
          </p:cNvPr>
          <p:cNvSpPr/>
          <p:nvPr/>
        </p:nvSpPr>
        <p:spPr>
          <a:xfrm rot="10800000">
            <a:off x="4642334" y="3701514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7765074-0053-AA5A-374E-30CA3CD8FFEA}"/>
              </a:ext>
            </a:extLst>
          </p:cNvPr>
          <p:cNvSpPr/>
          <p:nvPr/>
        </p:nvSpPr>
        <p:spPr>
          <a:xfrm>
            <a:off x="4401197" y="385274"/>
            <a:ext cx="6192688" cy="88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34EE92F-25C9-E1CD-8504-2ADC3809AF16}"/>
              </a:ext>
            </a:extLst>
          </p:cNvPr>
          <p:cNvSpPr txBox="1">
            <a:spLocks/>
          </p:cNvSpPr>
          <p:nvPr/>
        </p:nvSpPr>
        <p:spPr>
          <a:xfrm>
            <a:off x="5143975" y="3657059"/>
            <a:ext cx="2279600" cy="27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Bose factor</a:t>
            </a:r>
          </a:p>
          <a:p>
            <a:pPr lvl="1"/>
            <a:endParaRPr lang="en-US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95CED75-1955-DA12-8AD7-D71D1DB45883}"/>
              </a:ext>
            </a:extLst>
          </p:cNvPr>
          <p:cNvSpPr/>
          <p:nvPr/>
        </p:nvSpPr>
        <p:spPr>
          <a:xfrm rot="17605108">
            <a:off x="875139" y="3917362"/>
            <a:ext cx="36004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AEA574-BB94-59CD-4916-F09E847B9A25}"/>
              </a:ext>
            </a:extLst>
          </p:cNvPr>
          <p:cNvSpPr txBox="1"/>
          <p:nvPr/>
        </p:nvSpPr>
        <p:spPr>
          <a:xfrm>
            <a:off x="106647" y="4270998"/>
            <a:ext cx="154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magnons @ 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00ABF7-7804-33BF-1154-88F5F20B05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33" y="1382275"/>
            <a:ext cx="2785524" cy="10895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08E36C-A3D9-A9C0-2C72-B4A0AC50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Magnons as Bosons</a:t>
            </a:r>
          </a:p>
        </p:txBody>
      </p:sp>
    </p:spTree>
    <p:extLst>
      <p:ext uri="{BB962C8B-B14F-4D97-AF65-F5344CB8AC3E}">
        <p14:creationId xmlns:p14="http://schemas.microsoft.com/office/powerpoint/2010/main" val="211996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891E4-1290-1C06-16C7-204ED47B6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99B91-D157-5DE5-F8BB-DC660DF2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99976-58EB-97BD-ED74-9D0FEA2B6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to describe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spin operators are not bosonic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Magnons are bosonic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20000"/>
                      <a:lumOff val="80000"/>
                    </a:schemeClr>
                  </a:solidFill>
                </a:uFill>
              </a:rPr>
              <a:t>Alternative approach:</a:t>
            </a:r>
          </a:p>
          <a:p>
            <a:pPr lvl="1"/>
            <a:r>
              <a:rPr lang="en-US" dirty="0"/>
              <a:t>LLG (analytically or numerically)</a:t>
            </a:r>
          </a:p>
          <a:p>
            <a:pPr lvl="1"/>
            <a:r>
              <a:rPr lang="en-US" dirty="0"/>
              <a:t>Or Schwinger representation </a:t>
            </a:r>
          </a:p>
          <a:p>
            <a:pPr lvl="1"/>
            <a:r>
              <a:rPr lang="en-US" dirty="0"/>
              <a:t>Or Dyson–</a:t>
            </a:r>
            <a:r>
              <a:rPr lang="en-US" dirty="0" err="1"/>
              <a:t>Maleev</a:t>
            </a:r>
            <a:r>
              <a:rPr lang="en-US" dirty="0"/>
              <a:t> representation,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251B7-77BC-691F-2D2B-40B61158D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  <a:p>
            <a:pPr lvl="1"/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needs to be </a:t>
            </a:r>
            <a:r>
              <a:rPr lang="en-US" b="1" dirty="0"/>
              <a:t>Hermitian</a:t>
            </a:r>
            <a:r>
              <a:rPr lang="en-US" dirty="0"/>
              <a:t>, raising and lowering operators written as creation and annihilation boson operators need to be Hermitian conjugate of each other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The </a:t>
            </a:r>
            <a:r>
              <a:rPr lang="en-US" b="1" dirty="0"/>
              <a:t>transformation</a:t>
            </a:r>
            <a:r>
              <a:rPr lang="en-US" dirty="0"/>
              <a:t> must be </a:t>
            </a:r>
            <a:r>
              <a:rPr lang="en-US" b="1" dirty="0"/>
              <a:t>unitary</a:t>
            </a:r>
            <a:r>
              <a:rPr lang="en-US" dirty="0"/>
              <a:t> to preserve the commutation relations between the spin operators.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pPr marL="400050" lvl="1" indent="-400050">
              <a:buFont typeface="+mj-lt"/>
              <a:buAutoNum type="romanLcPeriod"/>
            </a:pPr>
            <a:r>
              <a:rPr lang="en-US" dirty="0"/>
              <a:t>Must satisfy the </a:t>
            </a:r>
            <a:r>
              <a:rPr lang="en-US" b="1" dirty="0"/>
              <a:t>equality between the matrix elements </a:t>
            </a:r>
            <a:r>
              <a:rPr lang="en-US" dirty="0"/>
              <a:t>of the spin operators on |0&gt; and the bosons on |n&gt;</a:t>
            </a:r>
          </a:p>
          <a:p>
            <a:pPr marL="400050" lvl="1" indent="-400050"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4E398A-C05D-AF98-68D8-CEAE28EE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1122A-6A2C-3568-B68E-22B7CE3F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73413C-C908-F248-57FB-68A59A82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BAF3D22-C490-3A30-FC1D-C2C489B27789}"/>
              </a:ext>
            </a:extLst>
          </p:cNvPr>
          <p:cNvSpPr txBox="1"/>
          <p:nvPr/>
        </p:nvSpPr>
        <p:spPr>
          <a:xfrm>
            <a:off x="7490826" y="5314657"/>
            <a:ext cx="4459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E.Rastelli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Statistical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Mechanics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Magnetic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Excitations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(2013)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FADCD4A-BC0E-E001-3062-2729F4B783E3}"/>
              </a:ext>
            </a:extLst>
          </p:cNvPr>
          <p:cNvSpPr/>
          <p:nvPr/>
        </p:nvSpPr>
        <p:spPr>
          <a:xfrm>
            <a:off x="8796999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A98CAF2-B797-6E1A-BB56-7D6EA5117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90" y="4954154"/>
            <a:ext cx="239238" cy="25447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48DA68B-8067-A5C6-C6B7-4CEBF35B755F}"/>
              </a:ext>
            </a:extLst>
          </p:cNvPr>
          <p:cNvSpPr/>
          <p:nvPr/>
        </p:nvSpPr>
        <p:spPr>
          <a:xfrm>
            <a:off x="10848528" y="4954147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1DC93F-1BF3-BC29-F9E3-6CA358A3EE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06" y="4953677"/>
            <a:ext cx="266809" cy="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945A5-74C4-8795-6DE1-109742C0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40578-B915-7D92-E7A4-7F9A6AFF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98B85-F714-E1DE-B4D3-C74032E32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Define higher magnon states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24DD03-B226-83AA-28F2-3DB178C94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8AFC3B-9C9F-D2E4-9BD0-A3F1EC88D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5BC663-DB6B-1216-5EBD-3195D389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D15B5FE-840C-6E0C-A027-1DA74AE38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84E47E-A704-5706-7D9D-19A1E1EE8A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79C42FD1-EB8B-EDFC-7221-6E1F37BEC796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28B2D4E-C3DB-2E2D-80BE-F3EFFFF7E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CB26-4AAE-1AAF-34C2-19D1CFD6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FED7B-9B63-0FB0-93A3-38CD2256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C4453-92C1-5781-9E9B-3E960DAFD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36070-5489-FA7A-3570-54E5346EB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8D39A-60AD-8B18-348B-C984DFA1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8B79E-4024-47AE-371D-B56ED7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106CD4EB-5BF2-BCC1-3A0D-45529585FA28}"/>
              </a:ext>
            </a:extLst>
          </p:cNvPr>
          <p:cNvSpPr/>
          <p:nvPr/>
        </p:nvSpPr>
        <p:spPr>
          <a:xfrm>
            <a:off x="7608168" y="2318482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7834661-6BBF-188F-2425-AB23E9B9B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4EF734-CD36-56DC-1E9A-314F7B73B1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0F24150-082E-9BCD-ADB4-BF9B98318F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3510011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ABF5351-6F78-4655-2E2C-73AA3903E8E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DB1DBC93-E650-794F-CFE7-C95403A440A1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289C869-D61E-AC27-A0AF-79A98D69B7C6}"/>
              </a:ext>
            </a:extLst>
          </p:cNvPr>
          <p:cNvSpPr txBox="1"/>
          <p:nvPr/>
        </p:nvSpPr>
        <p:spPr>
          <a:xfrm>
            <a:off x="6282300" y="1259134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Here </a:t>
            </a:r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like 2^nd Q </a:t>
            </a:r>
            <a:r>
              <a:rPr lang="de-DE" sz="1600" dirty="0" err="1"/>
              <a:t>magnon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4F938EC-0E4A-D8B0-F5C6-053EA7DFF2F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BD8053-2ECB-21E8-D140-FD03441C4AC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1" y="5076862"/>
            <a:ext cx="772571" cy="2133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644889-1ED0-B44A-54CF-185C687B878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5590915"/>
            <a:ext cx="5019097" cy="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71F8-60E3-808B-A1DC-6F8BA2F0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68D63-D154-5251-98AD-54C6A9F5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A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D9E08B-74C7-7518-03A7-AA713C988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544" y="1297321"/>
            <a:ext cx="5568951" cy="4103687"/>
          </a:xfrm>
        </p:spPr>
        <p:txBody>
          <a:bodyPr/>
          <a:lstStyle/>
          <a:p>
            <a:r>
              <a:rPr lang="en-US" dirty="0"/>
              <a:t>Compare the “eigenvalues”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E18B4F-81BD-C65E-D5AF-968C230EE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71826-0D2C-429B-3427-3FC697D08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B9DFCA-5701-CF9E-9D73-CC62085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C7F2718-6B8A-9CAB-B871-FCC13A7D4D10}"/>
              </a:ext>
            </a:extLst>
          </p:cNvPr>
          <p:cNvSpPr/>
          <p:nvPr/>
        </p:nvSpPr>
        <p:spPr>
          <a:xfrm>
            <a:off x="7608167" y="1890807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519A49E-33DC-6DD9-99CA-B48E6EDED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2" y="1796827"/>
            <a:ext cx="3388596" cy="56532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56F1F5-074A-F424-439E-33FD153D0B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24" y="3308364"/>
            <a:ext cx="4279957" cy="6106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DCD4B45-1827-287C-1CB6-F7CE610B6C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9" y="4245295"/>
            <a:ext cx="4297674" cy="61195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8063796-1C58-BFCE-4890-ADE8C1C2CE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86" y="3702336"/>
            <a:ext cx="2240120" cy="2615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AAE7D8D-8C41-6954-5803-964B380662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573" y="4380158"/>
            <a:ext cx="2673829" cy="295379"/>
          </a:xfrm>
          <a:prstGeom prst="rect">
            <a:avLst/>
          </a:prstGeom>
        </p:spPr>
      </p:pic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59E6B436-181C-0788-63CD-9C4D34C70B8C}"/>
              </a:ext>
            </a:extLst>
          </p:cNvPr>
          <p:cNvSpPr/>
          <p:nvPr/>
        </p:nvSpPr>
        <p:spPr>
          <a:xfrm>
            <a:off x="2735622" y="2497498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AC5EF9F-B9CB-DAC0-C5DF-88919DE4B662}"/>
              </a:ext>
            </a:extLst>
          </p:cNvPr>
          <p:cNvSpPr txBox="1"/>
          <p:nvPr/>
        </p:nvSpPr>
        <p:spPr>
          <a:xfrm>
            <a:off x="6282300" y="1259134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Here </a:t>
            </a:r>
            <a:r>
              <a:rPr lang="de-DE" sz="1600" dirty="0" err="1"/>
              <a:t>consider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like 2^nd Q </a:t>
            </a:r>
            <a:r>
              <a:rPr lang="de-DE" sz="1600" dirty="0" err="1"/>
              <a:t>magnon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endParaRPr lang="de-DE" sz="16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BA2CE6-7A93-4807-DCA9-3CD956B4641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4" y="5391490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A7028A-78C8-2227-477B-F86B8C8950F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55" y="5422369"/>
            <a:ext cx="2740930" cy="76549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7155881-A869-FBF8-6396-6F5F59240F75}"/>
              </a:ext>
            </a:extLst>
          </p:cNvPr>
          <p:cNvSpPr/>
          <p:nvPr/>
        </p:nvSpPr>
        <p:spPr>
          <a:xfrm>
            <a:off x="3119968" y="3346230"/>
            <a:ext cx="815792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DF7CE03-6358-100F-1D4D-ADF3C6232FD1}"/>
              </a:ext>
            </a:extLst>
          </p:cNvPr>
          <p:cNvSpPr/>
          <p:nvPr/>
        </p:nvSpPr>
        <p:spPr>
          <a:xfrm>
            <a:off x="3215680" y="5438874"/>
            <a:ext cx="576064" cy="393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519E65F-1F98-B81E-FD2D-EB91B23A5960}"/>
              </a:ext>
            </a:extLst>
          </p:cNvPr>
          <p:cNvSpPr/>
          <p:nvPr/>
        </p:nvSpPr>
        <p:spPr>
          <a:xfrm>
            <a:off x="3942851" y="3499104"/>
            <a:ext cx="493993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C74685-258C-2E1B-1A9B-C5FDBB538759}"/>
              </a:ext>
            </a:extLst>
          </p:cNvPr>
          <p:cNvSpPr/>
          <p:nvPr/>
        </p:nvSpPr>
        <p:spPr>
          <a:xfrm>
            <a:off x="6528048" y="3676100"/>
            <a:ext cx="2314556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9D86BAB-3245-659E-60E5-139E9586BEE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0" y="2907676"/>
            <a:ext cx="2043345" cy="298012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7E6E669-1B26-EC94-901E-21689A2D5733}"/>
              </a:ext>
            </a:extLst>
          </p:cNvPr>
          <p:cNvSpPr/>
          <p:nvPr/>
        </p:nvSpPr>
        <p:spPr>
          <a:xfrm>
            <a:off x="3791745" y="5687811"/>
            <a:ext cx="360040" cy="3055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111024-7E4A-23E2-FB8A-237B4B572965}"/>
              </a:ext>
            </a:extLst>
          </p:cNvPr>
          <p:cNvSpPr/>
          <p:nvPr/>
        </p:nvSpPr>
        <p:spPr>
          <a:xfrm>
            <a:off x="6602485" y="2888615"/>
            <a:ext cx="2240119" cy="397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CD0839A3-6121-39A7-7DC1-D19BE0A4DFC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00" y="2428632"/>
            <a:ext cx="3199075" cy="299527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8EEDEDF7-AD1F-6347-5390-3DD26ABB9A1E}"/>
              </a:ext>
            </a:extLst>
          </p:cNvPr>
          <p:cNvSpPr/>
          <p:nvPr/>
        </p:nvSpPr>
        <p:spPr>
          <a:xfrm>
            <a:off x="6192457" y="2377541"/>
            <a:ext cx="3384376" cy="397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EAE784-2DF2-DE82-35B9-27F064C77F91}"/>
              </a:ext>
            </a:extLst>
          </p:cNvPr>
          <p:cNvSpPr/>
          <p:nvPr/>
        </p:nvSpPr>
        <p:spPr>
          <a:xfrm>
            <a:off x="4042181" y="4264628"/>
            <a:ext cx="325627" cy="273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3DE4712-18D8-850B-879F-1DB4EED5B9B4}"/>
              </a:ext>
            </a:extLst>
          </p:cNvPr>
          <p:cNvSpPr/>
          <p:nvPr/>
        </p:nvSpPr>
        <p:spPr>
          <a:xfrm>
            <a:off x="8184232" y="5438874"/>
            <a:ext cx="634253" cy="4142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389232E5-477F-DFD5-099C-8983B118ED93}"/>
              </a:ext>
            </a:extLst>
          </p:cNvPr>
          <p:cNvSpPr/>
          <p:nvPr/>
        </p:nvSpPr>
        <p:spPr>
          <a:xfrm>
            <a:off x="2418573" y="4385047"/>
            <a:ext cx="922793" cy="30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F0AB7A2-9618-2F1E-63AD-8A1139ED5284}"/>
              </a:ext>
            </a:extLst>
          </p:cNvPr>
          <p:cNvSpPr/>
          <p:nvPr/>
        </p:nvSpPr>
        <p:spPr>
          <a:xfrm>
            <a:off x="6520390" y="4353177"/>
            <a:ext cx="2887978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BE7DC8B-8CCA-1AE2-1836-779976E5BE60}"/>
              </a:ext>
            </a:extLst>
          </p:cNvPr>
          <p:cNvSpPr/>
          <p:nvPr/>
        </p:nvSpPr>
        <p:spPr>
          <a:xfrm>
            <a:off x="7248128" y="5674771"/>
            <a:ext cx="288032" cy="3973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114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E538-D64E-E638-E38E-4584D5BB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10ED6-CABB-331F-5912-6E6DDDAD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5880223" cy="1224111"/>
          </a:xfrm>
        </p:spPr>
        <p:txBody>
          <a:bodyPr/>
          <a:lstStyle/>
          <a:p>
            <a:r>
              <a:rPr lang="en-US" dirty="0"/>
              <a:t>The Holstein </a:t>
            </a:r>
            <a:r>
              <a:rPr lang="en-US" dirty="0" err="1"/>
              <a:t>Primakoff</a:t>
            </a:r>
            <a:r>
              <a:rPr lang="en-US" dirty="0"/>
              <a:t>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D5484-F7E0-CBC2-F443-8F63B8F368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491" y="1741579"/>
            <a:ext cx="5568951" cy="4103687"/>
          </a:xfrm>
        </p:spPr>
        <p:txBody>
          <a:bodyPr/>
          <a:lstStyle/>
          <a:p>
            <a:r>
              <a:rPr lang="en-US" dirty="0"/>
              <a:t>Combined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C8F40-8588-1ABA-A067-2773A402E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92624-0140-762A-69FB-040E0B15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06922B-3C34-AAE4-8A32-E3186CE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92DFB5-EB18-95B5-2EF5-0F58EB3A022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84" y="3465497"/>
            <a:ext cx="2716329" cy="764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D7A35B1-7DCA-97F6-C939-3CC2AF52D4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3" y="2293626"/>
            <a:ext cx="2740930" cy="7654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8A0B9D-A6BB-A80C-E093-2A721A19C1F4}"/>
              </a:ext>
            </a:extLst>
          </p:cNvPr>
          <p:cNvSpPr txBox="1"/>
          <p:nvPr/>
        </p:nvSpPr>
        <p:spPr>
          <a:xfrm>
            <a:off x="3937628" y="4811529"/>
            <a:ext cx="2950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4A2AA0F-599B-1BD7-1FEF-E4761E69D9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86" y="4822019"/>
            <a:ext cx="1624584" cy="308411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8A18A1BF-F0C9-A773-7E2A-7CB5F40D1E0D}"/>
              </a:ext>
            </a:extLst>
          </p:cNvPr>
          <p:cNvSpPr/>
          <p:nvPr/>
        </p:nvSpPr>
        <p:spPr>
          <a:xfrm rot="5400000">
            <a:off x="3206844" y="4784000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9F36932-81F2-7A74-E1C2-123D8265E3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556866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BFA6EBD-2DFE-8AD0-C88F-CFFF1E104157}"/>
              </a:ext>
            </a:extLst>
          </p:cNvPr>
          <p:cNvSpPr txBox="1"/>
          <p:nvPr/>
        </p:nvSpPr>
        <p:spPr>
          <a:xfrm>
            <a:off x="8184232" y="4293096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3711598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442D-67DB-4B2D-1383-3B255781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D00D5A-2544-D57E-C165-BA412864F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64D939-3218-2AFB-4AED-F8F30F01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385E72-AB0C-35F0-794E-62FAB2DE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647312"/>
            <a:ext cx="11069595" cy="556337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981F290-BDC4-DAAB-6C66-A2BB9F0E4C1B}"/>
              </a:ext>
            </a:extLst>
          </p:cNvPr>
          <p:cNvSpPr txBox="1"/>
          <p:nvPr/>
        </p:nvSpPr>
        <p:spPr>
          <a:xfrm>
            <a:off x="8688288" y="605501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</p:spTree>
    <p:extLst>
      <p:ext uri="{BB962C8B-B14F-4D97-AF65-F5344CB8AC3E}">
        <p14:creationId xmlns:p14="http://schemas.microsoft.com/office/powerpoint/2010/main" val="2522995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146A959-EB5E-4654-804F-6AAD2B797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90A90-5DB2-52D6-1D9D-66E2E2D7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3BA5E6-09E4-84EA-118A-AEB582B204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6623D9-DC4F-F493-8296-9D3AAF202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685F27-757D-DFA4-1FA4-9B6149788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3505AD-92AC-3A53-D74E-1A1F3624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7D1A7F-4FE4-C675-40C4-327DDB6FBA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2E99E37-F2B4-B8CF-6CF9-0D220C0EE2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721FC6F-0DD8-E934-F183-794DAC347A1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748BDCA8-04C1-1381-17B1-BFD3470E3F3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5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20" y="1685992"/>
            <a:ext cx="4524802" cy="4366611"/>
          </a:xfrm>
        </p:spPr>
        <p:txBody>
          <a:bodyPr/>
          <a:lstStyle/>
          <a:p>
            <a:r>
              <a:rPr lang="en-US" dirty="0"/>
              <a:t>Scope</a:t>
            </a:r>
          </a:p>
          <a:p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27F6B26-A6ED-9CC9-8AA4-9690D623329F}"/>
              </a:ext>
            </a:extLst>
          </p:cNvPr>
          <p:cNvSpPr/>
          <p:nvPr/>
        </p:nvSpPr>
        <p:spPr>
          <a:xfrm>
            <a:off x="4296426" y="2111350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Lamor</a:t>
            </a:r>
            <a:r>
              <a:rPr lang="de-DE" dirty="0"/>
              <a:t> </a:t>
            </a:r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20BA94D-5759-DDE0-86C8-3208FA61B60C}"/>
              </a:ext>
            </a:extLst>
          </p:cNvPr>
          <p:cNvSpPr/>
          <p:nvPr/>
        </p:nvSpPr>
        <p:spPr>
          <a:xfrm>
            <a:off x="6609066" y="2135168"/>
            <a:ext cx="2160240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Landau</a:t>
            </a:r>
          </a:p>
          <a:p>
            <a:pPr algn="ctr"/>
            <a:r>
              <a:rPr lang="de-DE" dirty="0" err="1"/>
              <a:t>Diamagnetism</a:t>
            </a:r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63FBCE6-D30B-E1B1-16EA-D8ECECD4C601}"/>
              </a:ext>
            </a:extLst>
          </p:cNvPr>
          <p:cNvSpPr/>
          <p:nvPr/>
        </p:nvSpPr>
        <p:spPr>
          <a:xfrm>
            <a:off x="660906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Pauli</a:t>
            </a:r>
          </a:p>
          <a:p>
            <a:pPr algn="ctr"/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E2A590E-A05D-8D60-3A67-AB950B80DC1D}"/>
              </a:ext>
            </a:extLst>
          </p:cNvPr>
          <p:cNvSpPr/>
          <p:nvPr/>
        </p:nvSpPr>
        <p:spPr>
          <a:xfrm>
            <a:off x="4296426" y="3399482"/>
            <a:ext cx="2160240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Langevin</a:t>
            </a:r>
            <a:r>
              <a:rPr lang="de-DE" dirty="0"/>
              <a:t> </a:t>
            </a:r>
            <a:r>
              <a:rPr lang="de-DE" dirty="0" err="1"/>
              <a:t>Paramagnetism</a:t>
            </a:r>
            <a:endParaRPr lang="de-DE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E0FDB35-C9A5-9AD0-3453-9E9C250F6D42}"/>
              </a:ext>
            </a:extLst>
          </p:cNvPr>
          <p:cNvSpPr/>
          <p:nvPr/>
        </p:nvSpPr>
        <p:spPr>
          <a:xfrm>
            <a:off x="4296426" y="1383732"/>
            <a:ext cx="2160240" cy="5761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Bound e</a:t>
            </a:r>
            <a:r>
              <a:rPr lang="de-DE" baseline="30000" dirty="0"/>
              <a:t>-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D83D1A-D151-1AFD-F125-A615532D59DB}"/>
              </a:ext>
            </a:extLst>
          </p:cNvPr>
          <p:cNvSpPr/>
          <p:nvPr/>
        </p:nvSpPr>
        <p:spPr>
          <a:xfrm>
            <a:off x="6609066" y="1383732"/>
            <a:ext cx="2160240" cy="5761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Quasi-</a:t>
            </a:r>
            <a:r>
              <a:rPr lang="de-DE" dirty="0" err="1"/>
              <a:t>free</a:t>
            </a:r>
            <a:r>
              <a:rPr lang="de-DE" dirty="0"/>
              <a:t> e</a:t>
            </a:r>
            <a:r>
              <a:rPr lang="de-DE" baseline="30000" dirty="0"/>
              <a:t>-</a:t>
            </a:r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76D500D-9419-3715-F8AB-9B614E48DACC}"/>
              </a:ext>
            </a:extLst>
          </p:cNvPr>
          <p:cNvSpPr/>
          <p:nvPr/>
        </p:nvSpPr>
        <p:spPr>
          <a:xfrm>
            <a:off x="3158608" y="2111350"/>
            <a:ext cx="985418" cy="11521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Dia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5894B8-5C23-F93C-6D0C-A90430DFB0FC}"/>
              </a:ext>
            </a:extLst>
          </p:cNvPr>
          <p:cNvSpPr/>
          <p:nvPr/>
        </p:nvSpPr>
        <p:spPr>
          <a:xfrm>
            <a:off x="3158608" y="3399482"/>
            <a:ext cx="985418" cy="11521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Para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E234622B-6A75-0923-7DF3-C62EC388F409}"/>
              </a:ext>
            </a:extLst>
          </p:cNvPr>
          <p:cNvSpPr/>
          <p:nvPr/>
        </p:nvSpPr>
        <p:spPr>
          <a:xfrm>
            <a:off x="6609066" y="4902787"/>
            <a:ext cx="2160240" cy="1152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50" dirty="0"/>
              <a:t>Band </a:t>
            </a:r>
            <a:r>
              <a:rPr lang="de-DE" sz="1750" dirty="0" err="1"/>
              <a:t>Ferromagnetism</a:t>
            </a:r>
            <a:endParaRPr lang="de-DE" sz="175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4FD7CF6-0273-F048-BD54-BF53D58C8AF1}"/>
              </a:ext>
            </a:extLst>
          </p:cNvPr>
          <p:cNvSpPr/>
          <p:nvPr/>
        </p:nvSpPr>
        <p:spPr>
          <a:xfrm>
            <a:off x="4296426" y="4902787"/>
            <a:ext cx="2160240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Cooperative</a:t>
            </a:r>
            <a:r>
              <a:rPr lang="de-DE" dirty="0"/>
              <a:t> </a:t>
            </a:r>
            <a:r>
              <a:rPr lang="de-DE" dirty="0" err="1"/>
              <a:t>Magnetism</a:t>
            </a:r>
            <a:endParaRPr lang="de-DE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0A2D6652-B74C-0A80-E5B6-1671FEEA90DA}"/>
              </a:ext>
            </a:extLst>
          </p:cNvPr>
          <p:cNvSpPr/>
          <p:nvPr/>
        </p:nvSpPr>
        <p:spPr>
          <a:xfrm>
            <a:off x="3158608" y="4902787"/>
            <a:ext cx="985418" cy="11521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</a:t>
            </a:r>
          </a:p>
        </p:txBody>
      </p:sp>
    </p:spTree>
    <p:extLst>
      <p:ext uri="{BB962C8B-B14F-4D97-AF65-F5344CB8AC3E}">
        <p14:creationId xmlns:p14="http://schemas.microsoft.com/office/powerpoint/2010/main" val="1605520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745170-12D4-40F3-33B4-8B55500A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E674-CBC1-F4D5-76FF-BDC4884C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299E02-F02C-004A-9B90-79DA0C61C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87BA51-A9AC-F389-C586-E5BE428AC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98D0A-0D77-59ED-6C0B-3348E80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3191F48-9C88-26C4-4A59-66C658D952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DF0EDB-1F6E-CFD4-5970-5AEFDD4E13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C8D09-6D3F-EBE8-6194-0817578362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A1346208-43CC-D78B-4556-53CDEB988590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BE4F27C-782A-1322-BA3F-4BC14444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42DFDF8-9B5F-E5A0-FA69-BA86B9CDD65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F9485B-BCA2-A1EC-CA8F-9231EFE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9B9E7-4A19-5E4A-89F7-6E23566C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6FFCAE-6A77-A9F4-44E0-28A810056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0031FE-9489-5B4F-64B1-67D69BD64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CCB36-A6BB-370E-297E-4871475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17614-0E67-A379-1587-2C6FFD74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3EEACAB-0E88-9906-2BD2-F3BAC551D6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57863F-65B7-FAE6-CB22-D3F54D34A9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850E77-54F1-A88F-8EED-57B73E15DE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4762498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D034C55-29FF-8191-E4DB-0D8B43ACEB4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" y="52392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686DEF-7741-63AF-A535-B3F3451FD33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1C6F9887-FBFB-0634-85D3-05FBF03E611F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23E76218-E186-CA7D-DCEE-F5C7E79CE84A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F00E6A-15E5-EE9F-ECCC-6893DDC6A57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703307-C3CE-4A07-02A7-099EFFCE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7F24D-F1C0-4CA5-FA54-32FE534B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91020E-A157-A708-6A95-762961780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2EFE3-DC39-E758-B716-D848AC38C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47FDC3-BE5B-0E3D-01A0-D6629BE10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1799" y="6453336"/>
            <a:ext cx="1246717" cy="216024"/>
          </a:xfrm>
        </p:spPr>
        <p:txBody>
          <a:bodyPr/>
          <a:lstStyle/>
          <a:p>
            <a:fld id="{C05EE493-AD2E-4872-B2F6-8F12A747F0A5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5876F6-CE21-4CD5-4589-82B95E95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4CBF8D3-C837-0BCD-BE79-D8201EE8E9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2" y="3124182"/>
            <a:ext cx="3744407" cy="63708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59EB9FB-8B51-3EB3-2C15-4BFFFD34AD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67" y="4840782"/>
            <a:ext cx="5690411" cy="139991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2419D33-99E8-80D0-92D0-E9782DDFD6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91" y="4222480"/>
            <a:ext cx="1547839" cy="3451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8C3B33-7C3E-24C3-022E-ACA911D658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4" y="299128"/>
            <a:ext cx="3282327" cy="6332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3BFBD5-8ADB-1E27-ECFC-9F0277C3FE4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92" y="4762498"/>
            <a:ext cx="1212952" cy="37638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7615A7F-F065-B41F-CAC0-E591A43C009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6" y="5239288"/>
            <a:ext cx="1214835" cy="3310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A16E961-E89B-17E0-64BF-ED86B9B6355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06" y="1624894"/>
            <a:ext cx="3600837" cy="1147814"/>
          </a:xfrm>
          <a:prstGeom prst="rect">
            <a:avLst/>
          </a:prstGeom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9F4B44B0-EB16-9C7A-506D-768E16BD33F1}"/>
              </a:ext>
            </a:extLst>
          </p:cNvPr>
          <p:cNvSpPr/>
          <p:nvPr/>
        </p:nvSpPr>
        <p:spPr>
          <a:xfrm>
            <a:off x="8492787" y="1008594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44D2E73E-4AE3-48AD-8654-6FFBED0B4596}"/>
              </a:ext>
            </a:extLst>
          </p:cNvPr>
          <p:cNvSpPr/>
          <p:nvPr/>
        </p:nvSpPr>
        <p:spPr>
          <a:xfrm rot="2719687">
            <a:off x="6948475" y="4544892"/>
            <a:ext cx="140016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L-Form 11">
            <a:extLst>
              <a:ext uri="{FF2B5EF4-FFF2-40B4-BE49-F238E27FC236}">
                <a16:creationId xmlns:a16="http://schemas.microsoft.com/office/drawing/2014/main" id="{C1494431-DFAB-C3D8-B5F3-E0B6BABEF867}"/>
              </a:ext>
            </a:extLst>
          </p:cNvPr>
          <p:cNvSpPr/>
          <p:nvPr/>
        </p:nvSpPr>
        <p:spPr>
          <a:xfrm rot="18355635">
            <a:off x="2456639" y="4886498"/>
            <a:ext cx="576102" cy="375568"/>
          </a:xfrm>
          <a:prstGeom prst="corner">
            <a:avLst>
              <a:gd name="adj1" fmla="val 34156"/>
              <a:gd name="adj2" fmla="val 3095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F88AE38A-3E4A-4790-1F13-B0EBE671D102}"/>
              </a:ext>
            </a:extLst>
          </p:cNvPr>
          <p:cNvSpPr/>
          <p:nvPr/>
        </p:nvSpPr>
        <p:spPr>
          <a:xfrm>
            <a:off x="10685047" y="4246529"/>
            <a:ext cx="642154" cy="76322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41CBABC-D149-FAAF-C10C-FA50B3DE14A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0D69CC-6907-1D57-AE96-DC9BED4B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01CC80-CEFD-4538-B322-877FFB57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2055701"/>
            <a:ext cx="5568949" cy="4103687"/>
          </a:xfrm>
        </p:spPr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3E8C3-C0E5-1F0C-5A11-7FF3BEF2C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D91CDE-BAF1-0223-BE9D-5EF1BEAD7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6CB510-2F91-5509-DF79-82BAFDAF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6655489-DA4F-35E0-0A1F-7F71C47D0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426300"/>
            <a:ext cx="1423405" cy="5795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958EE3-A454-6D7D-6493-34F238FB0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2457279"/>
            <a:ext cx="1425289" cy="57952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C5AF8B-F7BF-EEFF-4905-E52F82BB5A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46" y="3298022"/>
            <a:ext cx="1360154" cy="35296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EF00CCF-3862-CF76-9DC6-1885ADE174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3259453"/>
            <a:ext cx="1366570" cy="3596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16B31F2-A61A-30BA-6BD0-B0EED2763F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3" y="3929053"/>
            <a:ext cx="991110" cy="35691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6B481C0-7435-63B4-1DEC-D40CB87296D0}"/>
              </a:ext>
            </a:extLst>
          </p:cNvPr>
          <p:cNvSpPr txBox="1"/>
          <p:nvPr/>
        </p:nvSpPr>
        <p:spPr>
          <a:xfrm>
            <a:off x="9122204" y="3854079"/>
            <a:ext cx="2950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number of bosons/magnons.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magnon reduces the z-comp of the magnetization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6894D132-AFA5-0DEA-2E0F-11A46B74A28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46" y="4867152"/>
            <a:ext cx="1492065" cy="3555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AD9EE41-E05C-2138-3AC3-0EBA2D6DEB7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0697B1-360F-0759-1931-483A7C4EF43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8581A94D-5172-6E91-BAC5-EDE15C8F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405910D-DFD8-4BF0-9B33-6D6723554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5568951" cy="4103687"/>
          </a:xfrm>
        </p:spPr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Operator     can form the one magnon state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Does </a:t>
            </a:r>
            <a:r>
              <a:rPr lang="en-US" u="sng" dirty="0">
                <a:uFill>
                  <a:solidFill>
                    <a:srgbClr val="FF0000"/>
                  </a:solidFill>
                </a:uFill>
              </a:rPr>
              <a:t>not fulfill</a:t>
            </a:r>
            <a:r>
              <a:rPr lang="en-US" dirty="0"/>
              <a:t> the Boson commutation relations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B077BE-3975-AA27-2C98-00FA16C0A97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772708"/>
            <a:ext cx="178661" cy="246835"/>
          </a:xfrm>
          <a:prstGeom prst="rect">
            <a:avLst/>
          </a:prstGeom>
        </p:spPr>
      </p:pic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F71ECCF2-9E44-D05C-9A37-641354C06915}"/>
              </a:ext>
            </a:extLst>
          </p:cNvPr>
          <p:cNvSpPr/>
          <p:nvPr/>
        </p:nvSpPr>
        <p:spPr>
          <a:xfrm rot="5400000">
            <a:off x="8626580" y="4769479"/>
            <a:ext cx="366320" cy="5400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776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86D54D-E363-A3E4-1406-73F65E8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EB1D3E-BA04-E747-4DA4-735372543E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Direct attempt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this we will look at an operator b that can form our one magnon state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operator does not fulfill the Boson commutation relations, but is close for small excitation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means we can search for a correction of those terms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EF1234-48C2-4C18-8444-8AFE8E7388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Fourier transform back to lattice operators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9C478D-DBEB-56BF-19B7-54F076056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7BF19-1BAF-A9C4-6B84-17304BE78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E05A60-479C-29CE-45C9-70368BB5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449A3CA-9C70-AAAA-1819-AA2BA5068F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00" y="3032170"/>
            <a:ext cx="1492065" cy="355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6E9606-8843-55DA-49D4-3A7E613ADE11}"/>
              </a:ext>
            </a:extLst>
          </p:cNvPr>
          <p:cNvSpPr txBox="1"/>
          <p:nvPr/>
        </p:nvSpPr>
        <p:spPr>
          <a:xfrm>
            <a:off x="7104112" y="3433525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using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1B90E76-9FD7-F14C-E4DD-FBFAA049F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07" y="3525966"/>
            <a:ext cx="1380151" cy="120454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721A89-DE48-E1B4-75B9-0F2981F73451}"/>
              </a:ext>
            </a:extLst>
          </p:cNvPr>
          <p:cNvSpPr txBox="1"/>
          <p:nvPr/>
        </p:nvSpPr>
        <p:spPr>
          <a:xfrm>
            <a:off x="6896081" y="483007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we</a:t>
            </a:r>
            <a:r>
              <a:rPr lang="de-DE" sz="1600" dirty="0"/>
              <a:t> find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C093247-A0A2-4F2B-3B38-9DDFED66D5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51" y="4888595"/>
            <a:ext cx="2846723" cy="3473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3894FB-33D5-984F-E95F-3280EB917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76" y="2484501"/>
            <a:ext cx="1366570" cy="35961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466CA25-345E-A690-4EEC-70E8DF5CD6C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41" y="2510482"/>
            <a:ext cx="1360154" cy="352966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7B317D76-3487-AD38-B00E-9BBB4A3B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6456287" cy="1224111"/>
          </a:xfrm>
        </p:spPr>
        <p:txBody>
          <a:bodyPr/>
          <a:lstStyle/>
          <a:p>
            <a:r>
              <a:rPr lang="en-US" dirty="0"/>
              <a:t>Simple Spin-Boson Transformation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ADA7245-6156-9682-3593-B3287CCEB6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268331"/>
            <a:ext cx="3545373" cy="64131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215375-77B2-94E5-5C80-D46ABD72540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460" y="1049082"/>
            <a:ext cx="3744407" cy="63708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0AF2BBB8-D1F5-8416-55F2-6FFB61FE4EE8}"/>
              </a:ext>
            </a:extLst>
          </p:cNvPr>
          <p:cNvSpPr/>
          <p:nvPr/>
        </p:nvSpPr>
        <p:spPr>
          <a:xfrm>
            <a:off x="3575720" y="2780928"/>
            <a:ext cx="1440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F793F702-BFA1-F4C9-C7C5-0274277B3DD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46" y="2772708"/>
            <a:ext cx="94476" cy="2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7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BF36-95E0-B724-2A73-5DDD77B1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D774-6A2B-9581-1D3A-8709957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1B50DB-730D-100D-94DB-C68B2993C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HP framework is a powerful method for calculating dispersions and higher order interactions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F8F8B-DB07-000A-9D1E-C0B6FDE2A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359EB-457D-A1BE-79A7-A235F672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D6FDCE-3B77-0F1F-97CA-AC460401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8C189E4-6545-9620-57FC-CC14A1EE51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780928"/>
            <a:ext cx="3076571" cy="4556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051645-9056-DD71-AC20-30B2540CBC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A46DE29-15B6-E4FB-57AA-E2980591559E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F4CEC94-8940-23F4-3FED-F91496E50D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89" y="1953936"/>
            <a:ext cx="1170557" cy="29559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5D4834A-7B47-C57D-B680-797FBC281718}"/>
              </a:ext>
            </a:extLst>
          </p:cNvPr>
          <p:cNvSpPr txBox="1"/>
          <p:nvPr/>
        </p:nvSpPr>
        <p:spPr>
          <a:xfrm>
            <a:off x="6744072" y="5947710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989234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E747E2-8C58-21DE-01F5-4792011CA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EE3195-F535-2C1C-E71C-6A24D762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88640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(HP)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47BFC-06A1-AFB1-39B7-E4E7172E2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394F05-1959-D472-A9CE-F771E1DB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0F398F-A91C-6598-5339-5ADD1480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FC2B85C-C0E9-B8F7-3A9A-3C9FD32FB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800695"/>
            <a:ext cx="9996876" cy="5518997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EB9A443-DF51-D080-5E9A-4269D8B25C8A}"/>
              </a:ext>
            </a:extLst>
          </p:cNvPr>
          <p:cNvSpPr/>
          <p:nvPr/>
        </p:nvSpPr>
        <p:spPr>
          <a:xfrm>
            <a:off x="1571732" y="674298"/>
            <a:ext cx="9048536" cy="520297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507398F-2850-3015-CF93-EA1EECCCAFC6}"/>
              </a:ext>
            </a:extLst>
          </p:cNvPr>
          <p:cNvSpPr/>
          <p:nvPr/>
        </p:nvSpPr>
        <p:spPr>
          <a:xfrm>
            <a:off x="1564117" y="5877272"/>
            <a:ext cx="7628227" cy="50306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587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D2638E-A553-F452-638F-AC6298D8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32105-48A2-C791-943A-A04DB3B0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E2BC7-F2F9-6CEF-078C-7CB569A70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Not so sophisticated anymore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06DDEC-B6C7-7DCB-7387-BA9F7D47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4112" y="2337972"/>
            <a:ext cx="5568949" cy="4103687"/>
          </a:xfrm>
        </p:spPr>
        <p:txBody>
          <a:bodyPr/>
          <a:lstStyle/>
          <a:p>
            <a:r>
              <a:rPr lang="en-US" dirty="0"/>
              <a:t>Linearized form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779D0-35AF-C0C4-458D-0788FB692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FAB0C-2BE6-59AA-AC1B-FA0BBA6DB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AE50AF-CA50-39C8-2659-E46D615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2E2D2F2-0FA5-BC00-3BF5-3D7CB8B7A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87" y="2675999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10963F-E078-3FFC-074F-1AB80F61F180}"/>
              </a:ext>
            </a:extLst>
          </p:cNvPr>
          <p:cNvSpPr/>
          <p:nvPr/>
        </p:nvSpPr>
        <p:spPr>
          <a:xfrm>
            <a:off x="9222806" y="2203114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0158A4F-A8D0-F402-7255-7006B564E3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BB32C4-540F-3CCF-7572-4B29663D50A8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7D314BC-DC4A-9AFB-6EEC-756EF015FF7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0" y="2155557"/>
            <a:ext cx="6975715" cy="408914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425E41C-EF33-539D-4C8D-9C95981E7357}"/>
              </a:ext>
            </a:extLst>
          </p:cNvPr>
          <p:cNvSpPr/>
          <p:nvPr/>
        </p:nvSpPr>
        <p:spPr>
          <a:xfrm>
            <a:off x="431800" y="2852936"/>
            <a:ext cx="6954816" cy="276131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0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1AA9-CF8E-CCA6-57BB-F9268D82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A835E-AD46-E82D-9E14-7CF9074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ABAC9-9DB7-5C17-DF95-AD10F6C21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291" y="1196752"/>
            <a:ext cx="5568951" cy="4103687"/>
          </a:xfrm>
        </p:spPr>
        <p:txBody>
          <a:bodyPr/>
          <a:lstStyle/>
          <a:p>
            <a:r>
              <a:rPr lang="en-US" dirty="0"/>
              <a:t>Simplified application</a:t>
            </a:r>
          </a:p>
          <a:p>
            <a:pPr lvl="1">
              <a:lnSpc>
                <a:spcPct val="70000"/>
              </a:lnSpc>
            </a:pPr>
            <a:endParaRPr lang="en-US" dirty="0"/>
          </a:p>
          <a:p>
            <a:pPr lvl="1"/>
            <a:r>
              <a:rPr lang="en-US" dirty="0"/>
              <a:t>Only linear Spin-Wave theory using the linearized HP</a:t>
            </a:r>
          </a:p>
          <a:p>
            <a:pPr lvl="1"/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E74D4D-253F-6228-27DD-196E2A97D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7329" y="2241859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8396E-9B0E-96FD-4649-F5B5A562B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032A2-E13A-B166-B66B-8B427ADF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A581F4-F6CF-1C57-9D16-9366C6D4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FD65F1C-2D9E-43D7-1F8B-6C8F9CF1C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51" y="2594085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D494D748-3D04-A9DB-F1F3-9C0F5DBB4B14}"/>
              </a:ext>
            </a:extLst>
          </p:cNvPr>
          <p:cNvSpPr/>
          <p:nvPr/>
        </p:nvSpPr>
        <p:spPr>
          <a:xfrm>
            <a:off x="10284630" y="2206686"/>
            <a:ext cx="360040" cy="4426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10847D-99C2-5170-6DF9-AF56B50369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27000"/>
            <a:ext cx="3733333" cy="1484190"/>
          </a:xfrm>
          <a:prstGeom prst="rect">
            <a:avLst/>
          </a:prstGeom>
          <a:ln w="508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4000">
                  <a:schemeClr val="accent1">
                    <a:lumMod val="45000"/>
                    <a:lumOff val="55000"/>
                  </a:schemeClr>
                </a:gs>
                <a:gs pos="19000">
                  <a:schemeClr val="accent1">
                    <a:lumMod val="45000"/>
                    <a:lumOff val="55000"/>
                  </a:schemeClr>
                </a:gs>
                <a:gs pos="86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15A9C2-9CD2-0332-094C-94E049F0D9DA}"/>
              </a:ext>
            </a:extLst>
          </p:cNvPr>
          <p:cNvSpPr txBox="1"/>
          <p:nvPr/>
        </p:nvSpPr>
        <p:spPr>
          <a:xfrm>
            <a:off x="9007795" y="1884673"/>
            <a:ext cx="318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T-Holstein,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H.Primakoff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58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1098, (1940)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83A0AC2-03BC-E370-7192-993EAD0BC9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" y="2155798"/>
            <a:ext cx="7966145" cy="40871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3CC6186-EF5C-8F22-1B29-5B7FF87C032E}"/>
              </a:ext>
            </a:extLst>
          </p:cNvPr>
          <p:cNvSpPr/>
          <p:nvPr/>
        </p:nvSpPr>
        <p:spPr>
          <a:xfrm>
            <a:off x="389951" y="2767406"/>
            <a:ext cx="7775608" cy="2745518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773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48D1B5-013C-F346-413E-8C5FC2977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D033C-7213-6CAE-B79A-C9617EF8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F3189-1564-D049-60B1-686E23E2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49" y="1196752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015A6-8748-CA5B-F862-BE389BC42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D12B5E-4B6A-EC75-79C4-0421771F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0B2A6-9AA7-FB4D-4126-9ABC3873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03DE9AF-FD68-3772-FD76-567CB6D0DD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569417"/>
            <a:ext cx="3715518" cy="27063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ED559BC-0F45-426A-D954-9DFF015E13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778530"/>
            <a:ext cx="7034535" cy="425918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D5E907A-05AA-1445-2F90-B28E557C5760}"/>
              </a:ext>
            </a:extLst>
          </p:cNvPr>
          <p:cNvSpPr txBox="1"/>
          <p:nvPr/>
        </p:nvSpPr>
        <p:spPr>
          <a:xfrm>
            <a:off x="7420195" y="486916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would be magnon-magnon interactions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1DEBFE-53BB-2C84-6A3D-3354F9864477}"/>
              </a:ext>
            </a:extLst>
          </p:cNvPr>
          <p:cNvSpPr/>
          <p:nvPr/>
        </p:nvSpPr>
        <p:spPr>
          <a:xfrm>
            <a:off x="480468" y="2420863"/>
            <a:ext cx="6954816" cy="280833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54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A8DD0-9225-5191-4E9C-420E67D9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D6E2B-5B4C-32D1-945C-F253E79EDF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C4AAC7-9990-0F05-98E8-454E83B23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CCF1F3-A285-869B-9015-A630D1EEB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95A1C7A-870D-0750-6F93-EC23A92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BFB8FF-9552-DBD3-EE2E-34CD68AE6EDF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BF5AA94-5F40-4C6B-7206-EA11B15672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6788F85-CA4C-58D7-B1C2-DD52A073F0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39B5F96-7E19-EF8E-25CE-16BC653C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325D6AD-4D9B-896B-F740-1772456625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61E489-9409-80F0-E2CA-4B324BB6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247333"/>
            <a:ext cx="4765610" cy="35567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BFE3C5-0FAF-1C30-03A4-2358BDF5C085}"/>
              </a:ext>
            </a:extLst>
          </p:cNvPr>
          <p:cNvSpPr txBox="1"/>
          <p:nvPr/>
        </p:nvSpPr>
        <p:spPr>
          <a:xfrm>
            <a:off x="7680176" y="19168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SOURCE HERE</a:t>
            </a:r>
          </a:p>
        </p:txBody>
      </p:sp>
    </p:spTree>
    <p:extLst>
      <p:ext uri="{BB962C8B-B14F-4D97-AF65-F5344CB8AC3E}">
        <p14:creationId xmlns:p14="http://schemas.microsoft.com/office/powerpoint/2010/main" val="349638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B167-D9EB-B5BE-8492-A77E51C1D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6453F-180C-1AFB-5656-DB9945CE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6711CD-0CEA-343E-A161-9E21934E2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D4B87-800F-6A61-9FA3-850BFFB39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FAB13-BE6F-CB73-FFF8-4A914455E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C7CB83-36C9-1CEA-54FA-0D35552F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CB041E47-D8D9-5E55-79E7-07F8CFDC82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A3DB46F5-65A7-7073-9144-E807A93A3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0CE90CA4-7C3C-F932-8C37-C194405D4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613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17D49-1F0E-D9BB-E448-E46CF7CF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0C49F-08F5-47ED-6304-332AD978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F50CC-5B08-7269-FC79-AA5DF5D61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765A6A-1B3A-42DF-462A-1631067E0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AFAFF-50D7-EED0-5C84-5148C0925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44F25B-AE66-2C24-2180-513E7D9A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ADC549B8-CF7F-9A94-E3FF-40DCF9A89C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669C171D-B461-7695-96BF-666A8F3A6A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8"/>
            <a:ext cx="3877116" cy="2778572"/>
          </a:xfrm>
          <a:prstGeom prst="rect">
            <a:avLst/>
          </a:prstGeo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5F370F4-3499-94EB-01F2-545AB03C4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4B4C8E1-FA3C-47EF-BB8E-F575AEE7CA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75F05EB8-4ED1-7F0B-7D23-5BE770B311BF}"/>
              </a:ext>
            </a:extLst>
          </p:cNvPr>
          <p:cNvSpPr txBox="1"/>
          <p:nvPr/>
        </p:nvSpPr>
        <p:spPr>
          <a:xfrm>
            <a:off x="3996213" y="5646657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66036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F8AC9C-F3F4-7F8D-62C6-B357D58F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9D924-31E5-9A90-5CB7-E77041AF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59073D-7D38-9FB8-90F3-BF667482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75315-D7E3-17BB-B757-3BF4AA7C7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91EABA-DFCD-CCAF-06E6-F565F4C2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29F507-152A-C98C-C542-136B1997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BB8F195-959B-A3AE-0E4B-0956966849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4C6F9853-EC15-09CE-4977-7D1FE30791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6" y="2842408"/>
            <a:ext cx="8398408" cy="345164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218ECB6-976B-3295-1F18-2856079901CE}"/>
              </a:ext>
            </a:extLst>
          </p:cNvPr>
          <p:cNvSpPr/>
          <p:nvPr/>
        </p:nvSpPr>
        <p:spPr>
          <a:xfrm>
            <a:off x="1195666" y="3003749"/>
            <a:ext cx="7924669" cy="2647792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D4044BC-75BD-1121-F779-17E9A887E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0216" y="144316"/>
            <a:ext cx="5568949" cy="4103687"/>
          </a:xfrm>
        </p:spPr>
        <p:txBody>
          <a:bodyPr/>
          <a:lstStyle/>
          <a:p>
            <a:r>
              <a:rPr lang="en-US" dirty="0"/>
              <a:t>Linearized HP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E501009E-7213-B68F-37F3-5DA5BF9B35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72" y="460830"/>
            <a:ext cx="3716581" cy="270754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1C83EF53-3D06-3EE8-D80F-7E4196797C98}"/>
              </a:ext>
            </a:extLst>
          </p:cNvPr>
          <p:cNvSpPr txBox="1"/>
          <p:nvPr/>
        </p:nvSpPr>
        <p:spPr>
          <a:xfrm>
            <a:off x="4943872" y="5588209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9510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EE4943-1E5E-BAB4-D830-264B03F6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E49F9-1AA5-8BC6-322D-6738BEB1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EF687-7C1B-34A3-B333-A8B664A65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Rewrite the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54290F-9147-2FA2-34C8-22CF291B6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4B0F23-2C2C-A61E-C61C-5A943A4F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38E59-EAAD-3F8F-1487-79B3D42A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DF5297-1308-2130-AD71-62E2C84279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9316BA-73CB-61C1-6797-42BDADE28929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82A091-512B-A95A-DB1A-A8CA3583BF09}"/>
              </a:ext>
            </a:extLst>
          </p:cNvPr>
          <p:cNvSpPr txBox="1"/>
          <p:nvPr/>
        </p:nvSpPr>
        <p:spPr>
          <a:xfrm>
            <a:off x="4151784" y="5427711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 practically unsolvable for real systems</a:t>
            </a:r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59000A7-2EA2-8095-D7DC-79E446460E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8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7132-0766-D6B9-C97D-EDB572E8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0ECBB-F1D3-A3C4-CCC7-185CBF3C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850E0F-2A35-0BDA-037F-6CDF2E475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1DB7C-C891-B2C2-2782-97476EE26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DC32D-F1D4-0E53-5DA9-FFF6E54D6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7BD23F-29D9-A8DD-C3BB-150973E9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7" name="Inhaltsplatzhalter 15">
            <a:extLst>
              <a:ext uri="{FF2B5EF4-FFF2-40B4-BE49-F238E27FC236}">
                <a16:creationId xmlns:a16="http://schemas.microsoft.com/office/drawing/2014/main" id="{29CD86EB-27D8-B8F1-74C2-BC38123AB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F4DCE7-BBF8-02BD-859C-E416917686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CF20E9-9463-5B0B-20C9-DEA33FBF1B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CE19D9A6-C567-FFBC-A150-5153B803A8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560951" cy="16361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884BF0-F06F-3CCC-7D9E-1516DA1235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7" y="3509939"/>
            <a:ext cx="2838138" cy="70709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4087F5DA-D65D-89B3-C62E-FDCAA03FE32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" y="1473801"/>
            <a:ext cx="6253187" cy="1389979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938B6F9-AD42-5958-465D-C1F6757EA3AF}"/>
              </a:ext>
            </a:extLst>
          </p:cNvPr>
          <p:cNvSpPr txBox="1"/>
          <p:nvPr/>
        </p:nvSpPr>
        <p:spPr>
          <a:xfrm>
            <a:off x="431800" y="4512251"/>
            <a:ext cx="426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coupling between all sites! practically unsolvable for real systems</a:t>
            </a:r>
            <a:endParaRPr lang="de-DE" sz="1600" dirty="0"/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2E95090F-BC45-F9D5-AB42-DA0946A93A5A}"/>
              </a:ext>
            </a:extLst>
          </p:cNvPr>
          <p:cNvCxnSpPr>
            <a:cxnSpLocks/>
          </p:cNvCxnSpPr>
          <p:nvPr/>
        </p:nvCxnSpPr>
        <p:spPr>
          <a:xfrm>
            <a:off x="1559496" y="4293096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E0BC1BF-527A-4AF5-224E-BCD49DD28E8A}"/>
              </a:ext>
            </a:extLst>
          </p:cNvPr>
          <p:cNvCxnSpPr>
            <a:cxnSpLocks/>
          </p:cNvCxnSpPr>
          <p:nvPr/>
        </p:nvCxnSpPr>
        <p:spPr>
          <a:xfrm>
            <a:off x="8606228" y="5445224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821BAB-2FFB-A5B4-BD4F-EAC9A4B7F9CC}"/>
              </a:ext>
            </a:extLst>
          </p:cNvPr>
          <p:cNvCxnSpPr>
            <a:cxnSpLocks/>
          </p:cNvCxnSpPr>
          <p:nvPr/>
        </p:nvCxnSpPr>
        <p:spPr>
          <a:xfrm>
            <a:off x="681942" y="4214125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F3D5646-C2C0-D0F0-C11F-D902424F62EF}"/>
              </a:ext>
            </a:extLst>
          </p:cNvPr>
          <p:cNvCxnSpPr>
            <a:cxnSpLocks/>
          </p:cNvCxnSpPr>
          <p:nvPr/>
        </p:nvCxnSpPr>
        <p:spPr>
          <a:xfrm>
            <a:off x="8748634" y="4036308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78253ADB-AA44-D266-7255-F77C1CD840F1}"/>
              </a:ext>
            </a:extLst>
          </p:cNvPr>
          <p:cNvCxnSpPr>
            <a:cxnSpLocks/>
          </p:cNvCxnSpPr>
          <p:nvPr/>
        </p:nvCxnSpPr>
        <p:spPr>
          <a:xfrm>
            <a:off x="456727" y="4214125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3B308DC-6EC9-1FA7-F558-A4184B189820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16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4D95C7-A55A-92A6-B143-044739B0D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37029-B226-8DC0-783E-0BB14AD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36B27A-D3A1-E488-B330-9A40F048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2239" y="1047887"/>
            <a:ext cx="5568951" cy="4103687"/>
          </a:xfrm>
        </p:spPr>
        <p:txBody>
          <a:bodyPr/>
          <a:lstStyle/>
          <a:p>
            <a:r>
              <a:rPr lang="en-US" dirty="0"/>
              <a:t>The new Hamiltonian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evolution of an operator :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AE4B8-6A35-6C08-AF02-FC15A06B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87231-2A76-A464-5568-6C1FEB641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CF30AE-FDE0-C01F-BAD7-625FF446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298C79-1D63-939F-ACD4-A463F90806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1" y="3099730"/>
            <a:ext cx="4888445" cy="2956002"/>
          </a:xfrm>
          <a:prstGeom prst="rect">
            <a:avLst/>
          </a:prstGeom>
        </p:spPr>
      </p:pic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B5E3F52-DD3B-BE9C-D9EF-C16038DDA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6927" y="101671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Now we can plug 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91895E-F835-6E75-C222-21C4EB4AAB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953603"/>
            <a:ext cx="2721073" cy="117467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A62C5C-940C-29FE-837C-4C927DF42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89" y="3537315"/>
            <a:ext cx="3447466" cy="52784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6152C59-6C5A-47BB-39BA-73F22A78B3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80" y="4649522"/>
            <a:ext cx="4749463" cy="149714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CCE4ECF-24BA-35AD-BA59-62EDBEF77541}"/>
              </a:ext>
            </a:extLst>
          </p:cNvPr>
          <p:cNvSpPr/>
          <p:nvPr/>
        </p:nvSpPr>
        <p:spPr>
          <a:xfrm>
            <a:off x="1136408" y="3644330"/>
            <a:ext cx="4605640" cy="1740136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468D32A-7137-F998-43AB-4DA747B1A2DC}"/>
              </a:ext>
            </a:extLst>
          </p:cNvPr>
          <p:cNvCxnSpPr>
            <a:cxnSpLocks/>
          </p:cNvCxnSpPr>
          <p:nvPr/>
        </p:nvCxnSpPr>
        <p:spPr>
          <a:xfrm>
            <a:off x="1487488" y="6146663"/>
            <a:ext cx="20882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AC6372AD-55AB-07AA-A40C-A733B0CCBC9A}"/>
              </a:ext>
            </a:extLst>
          </p:cNvPr>
          <p:cNvCxnSpPr>
            <a:cxnSpLocks/>
          </p:cNvCxnSpPr>
          <p:nvPr/>
        </p:nvCxnSpPr>
        <p:spPr>
          <a:xfrm>
            <a:off x="8688288" y="5301208"/>
            <a:ext cx="151216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504883B-3AE5-719F-A3CD-6A03702F106A}"/>
              </a:ext>
            </a:extLst>
          </p:cNvPr>
          <p:cNvCxnSpPr>
            <a:cxnSpLocks/>
          </p:cNvCxnSpPr>
          <p:nvPr/>
        </p:nvCxnSpPr>
        <p:spPr>
          <a:xfrm>
            <a:off x="657017" y="3717032"/>
            <a:ext cx="479391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58326E1-905E-359B-E4ED-1A9FD16617B1}"/>
              </a:ext>
            </a:extLst>
          </p:cNvPr>
          <p:cNvCxnSpPr>
            <a:cxnSpLocks/>
          </p:cNvCxnSpPr>
          <p:nvPr/>
        </p:nvCxnSpPr>
        <p:spPr>
          <a:xfrm>
            <a:off x="8789274" y="4065163"/>
            <a:ext cx="50405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4B81D6F-8CBD-AB25-8F12-C39A8085914C}"/>
              </a:ext>
            </a:extLst>
          </p:cNvPr>
          <p:cNvCxnSpPr>
            <a:cxnSpLocks/>
          </p:cNvCxnSpPr>
          <p:nvPr/>
        </p:nvCxnSpPr>
        <p:spPr>
          <a:xfrm>
            <a:off x="456725" y="3717032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9216869-AA01-318C-A531-C5F8664963C5}"/>
              </a:ext>
            </a:extLst>
          </p:cNvPr>
          <p:cNvCxnSpPr>
            <a:cxnSpLocks/>
          </p:cNvCxnSpPr>
          <p:nvPr/>
        </p:nvCxnSpPr>
        <p:spPr>
          <a:xfrm>
            <a:off x="6624318" y="5118878"/>
            <a:ext cx="225217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663FC9FC-E8EF-9F27-57B3-0610C7C710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6" y="1484522"/>
            <a:ext cx="6242567" cy="6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1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9CD3F9-F3FF-21F9-B661-5009D449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E03D3-A2DB-FC81-D534-3D68CFC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6DDFC3-1A60-DC13-F0EC-8C61993C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9DCC3B-7A3B-7D9B-4C16-8E8B121F5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125E42-C026-CF1E-BF3B-EB5C47BC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80971ADF-03E8-E51F-82E2-35544F157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</a:t>
            </a:r>
            <a:r>
              <a:rPr lang="en-US" dirty="0" err="1"/>
              <a:t>Fourierspace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the time evolution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F45FAEE-BC3F-3B8A-BFD4-2B28E719ED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D2484B2-25F4-3AAD-8E08-090B6EE9C1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754408"/>
            <a:ext cx="3447466" cy="52784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AB23EEE-D4A3-42D6-934D-5AC86A1F03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65" y="311470"/>
            <a:ext cx="7065029" cy="58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7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A6102A-7AE8-029C-A431-B09DD5F72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05C05-B4D8-0801-95CC-26F870EF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6EA807-4043-271B-923C-A097EAF9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BD8547F-F199-D2FA-DC64-4C7C673C4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49" y="857142"/>
            <a:ext cx="8694183" cy="547597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58D11F3-CAC5-A96D-4320-408AFE053552}"/>
              </a:ext>
            </a:extLst>
          </p:cNvPr>
          <p:cNvSpPr txBox="1"/>
          <p:nvPr/>
        </p:nvSpPr>
        <p:spPr>
          <a:xfrm>
            <a:off x="10077537" y="438553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translational invariance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320338C-23E7-9BF0-7111-7A63CED9CB85}"/>
              </a:ext>
            </a:extLst>
          </p:cNvPr>
          <p:cNvCxnSpPr/>
          <p:nvPr/>
        </p:nvCxnSpPr>
        <p:spPr>
          <a:xfrm>
            <a:off x="7593261" y="4961598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8FE75802-5403-D420-2AB0-0D377CA46010}"/>
              </a:ext>
            </a:extLst>
          </p:cNvPr>
          <p:cNvCxnSpPr/>
          <p:nvPr/>
        </p:nvCxnSpPr>
        <p:spPr>
          <a:xfrm>
            <a:off x="8913408" y="4961670"/>
            <a:ext cx="144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8533E77-4F5E-F607-5267-2EA50BE48C8A}"/>
              </a:ext>
            </a:extLst>
          </p:cNvPr>
          <p:cNvCxnSpPr/>
          <p:nvPr/>
        </p:nvCxnSpPr>
        <p:spPr>
          <a:xfrm>
            <a:off x="6225109" y="3953486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4B5865C-D853-E644-66D0-B81EA1F729A0}"/>
              </a:ext>
            </a:extLst>
          </p:cNvPr>
          <p:cNvCxnSpPr/>
          <p:nvPr/>
        </p:nvCxnSpPr>
        <p:spPr>
          <a:xfrm>
            <a:off x="4352901" y="4025494"/>
            <a:ext cx="14401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297748EA-DAA8-1F3F-C2B5-041E8F95DD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68589"/>
            <a:ext cx="2385821" cy="558276"/>
          </a:xfrm>
          <a:prstGeom prst="rect">
            <a:avLst/>
          </a:prstGeom>
        </p:spPr>
      </p:pic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3EB31271-5277-C5E4-7715-B66B58DA5991}"/>
              </a:ext>
            </a:extLst>
          </p:cNvPr>
          <p:cNvSpPr/>
          <p:nvPr/>
        </p:nvSpPr>
        <p:spPr>
          <a:xfrm rot="5400000">
            <a:off x="7345022" y="-430722"/>
            <a:ext cx="293354" cy="2463180"/>
          </a:xfrm>
          <a:prstGeom prst="leftBrace">
            <a:avLst>
              <a:gd name="adj1" fmla="val 30249"/>
              <a:gd name="adj2" fmla="val 500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6E4DEBA-9584-09A0-FA01-056AA388D8A5}"/>
              </a:ext>
            </a:extLst>
          </p:cNvPr>
          <p:cNvSpPr/>
          <p:nvPr/>
        </p:nvSpPr>
        <p:spPr>
          <a:xfrm>
            <a:off x="1991544" y="857142"/>
            <a:ext cx="9418141" cy="4896544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D549E4FF-DBFE-A62D-5D8E-42E0761C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30461A7-EEAD-0587-E69F-973FE5A333DC}"/>
              </a:ext>
            </a:extLst>
          </p:cNvPr>
          <p:cNvSpPr/>
          <p:nvPr/>
        </p:nvSpPr>
        <p:spPr>
          <a:xfrm>
            <a:off x="6096000" y="26145"/>
            <a:ext cx="5313685" cy="830997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34DDB33-FA69-6447-93D9-1DBD661B401B}"/>
              </a:ext>
            </a:extLst>
          </p:cNvPr>
          <p:cNvSpPr txBox="1"/>
          <p:nvPr/>
        </p:nvSpPr>
        <p:spPr>
          <a:xfrm>
            <a:off x="9696400" y="5965909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</p:spTree>
    <p:extLst>
      <p:ext uri="{BB962C8B-B14F-4D97-AF65-F5344CB8AC3E}">
        <p14:creationId xmlns:p14="http://schemas.microsoft.com/office/powerpoint/2010/main" val="588497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FF35-1A99-4464-A999-00A05DC07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AED5A6-B8E1-FB36-5BD2-B41253A0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AFF4D7-26AB-4ED1-DAEA-68D36711E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5D0B38-B865-2A7E-0B71-155FCC8F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A5C015-01A3-700E-3D1C-F6B7A099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A03D345A-5784-4307-BEB7-0DF711CDA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Solving the differential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F334D0-94B1-8F88-0153-06E4C9656D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1" y="1760273"/>
            <a:ext cx="2579519" cy="533179"/>
          </a:xfrm>
          <a:prstGeom prst="rect">
            <a:avLst/>
          </a:prstGeom>
        </p:spPr>
      </p:pic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82AC330-CDCF-852D-3CB6-DFB113E97FA2}"/>
              </a:ext>
            </a:extLst>
          </p:cNvPr>
          <p:cNvSpPr/>
          <p:nvPr/>
        </p:nvSpPr>
        <p:spPr>
          <a:xfrm rot="16200000">
            <a:off x="3955569" y="1563565"/>
            <a:ext cx="360040" cy="8441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CC309E-45AE-A7A8-F1AF-4D8154B00D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09" y="1805626"/>
            <a:ext cx="3023588" cy="33924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92CE21D-EFCA-6D92-4EAB-6B31CF8F278D}"/>
              </a:ext>
            </a:extLst>
          </p:cNvPr>
          <p:cNvSpPr txBox="1"/>
          <p:nvPr/>
        </p:nvSpPr>
        <p:spPr>
          <a:xfrm>
            <a:off x="5180758" y="2472084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With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spin-wave</a:t>
            </a:r>
            <a:r>
              <a:rPr lang="de-DE" sz="1600" dirty="0"/>
              <a:t> frequency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6FF1684-490E-CABD-00FA-8335DDD71E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443925"/>
            <a:ext cx="1993555" cy="75489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BD3689F-DAED-8069-5BB3-7277CF23C1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61" y="521855"/>
            <a:ext cx="4999143" cy="593690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E8E53A0-01B8-0471-E09F-52F288B0409A}"/>
              </a:ext>
            </a:extLst>
          </p:cNvPr>
          <p:cNvCxnSpPr>
            <a:cxnSpLocks/>
          </p:cNvCxnSpPr>
          <p:nvPr/>
        </p:nvCxnSpPr>
        <p:spPr>
          <a:xfrm>
            <a:off x="7424956" y="2193235"/>
            <a:ext cx="28803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C7E8A91-5B67-321A-7893-5D48FA7071E3}"/>
              </a:ext>
            </a:extLst>
          </p:cNvPr>
          <p:cNvCxnSpPr>
            <a:cxnSpLocks/>
          </p:cNvCxnSpPr>
          <p:nvPr/>
        </p:nvCxnSpPr>
        <p:spPr>
          <a:xfrm>
            <a:off x="8591386" y="2790615"/>
            <a:ext cx="28803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648E693-8D94-6E6F-ED7E-9BE08C251762}"/>
              </a:ext>
            </a:extLst>
          </p:cNvPr>
          <p:cNvCxnSpPr>
            <a:cxnSpLocks/>
          </p:cNvCxnSpPr>
          <p:nvPr/>
        </p:nvCxnSpPr>
        <p:spPr>
          <a:xfrm>
            <a:off x="10128448" y="3251032"/>
            <a:ext cx="23869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098FB34-EC61-435D-6F0A-F63822D62206}"/>
              </a:ext>
            </a:extLst>
          </p:cNvPr>
          <p:cNvCxnSpPr>
            <a:cxnSpLocks/>
          </p:cNvCxnSpPr>
          <p:nvPr/>
        </p:nvCxnSpPr>
        <p:spPr>
          <a:xfrm>
            <a:off x="6287560" y="977556"/>
            <a:ext cx="23869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29EA22F1-C097-EF68-1070-12768BAE7F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7" y="3208892"/>
            <a:ext cx="5168846" cy="151453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12B306C-859B-77E5-8FD9-49E4AE4B07A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28" y="4933151"/>
            <a:ext cx="4665477" cy="1451678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0FAF471F-CFB3-FEF5-6C88-6005862A7974}"/>
              </a:ext>
            </a:extLst>
          </p:cNvPr>
          <p:cNvSpPr/>
          <p:nvPr/>
        </p:nvSpPr>
        <p:spPr>
          <a:xfrm>
            <a:off x="609385" y="5988753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Geschweifte Klammer rechts 43">
            <a:extLst>
              <a:ext uri="{FF2B5EF4-FFF2-40B4-BE49-F238E27FC236}">
                <a16:creationId xmlns:a16="http://schemas.microsoft.com/office/drawing/2014/main" id="{F079B9B8-10F6-319B-ED22-AA58C9A980F6}"/>
              </a:ext>
            </a:extLst>
          </p:cNvPr>
          <p:cNvSpPr/>
          <p:nvPr/>
        </p:nvSpPr>
        <p:spPr>
          <a:xfrm rot="5400000">
            <a:off x="2465117" y="5029808"/>
            <a:ext cx="373891" cy="1321039"/>
          </a:xfrm>
          <a:prstGeom prst="rightBrace">
            <a:avLst>
              <a:gd name="adj1" fmla="val 8333"/>
              <a:gd name="adj2" fmla="val 84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FB06FC8E-7328-32B1-27CE-1CCE3D412837}"/>
              </a:ext>
            </a:extLst>
          </p:cNvPr>
          <p:cNvSpPr/>
          <p:nvPr/>
        </p:nvSpPr>
        <p:spPr>
          <a:xfrm rot="16200000">
            <a:off x="4745545" y="2934256"/>
            <a:ext cx="373891" cy="2092404"/>
          </a:xfrm>
          <a:prstGeom prst="rightBrace">
            <a:avLst>
              <a:gd name="adj1" fmla="val 8333"/>
              <a:gd name="adj2" fmla="val 143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0C27B6E-8401-C147-1C92-6481B324F21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26" y="4723430"/>
            <a:ext cx="3022998" cy="609637"/>
          </a:xfrm>
          <a:prstGeom prst="rect">
            <a:avLst/>
          </a:prstGeom>
          <a:ln w="317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2954086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1A42BE-8E86-5980-2A9E-69DB2C5D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4BDB9D-D13A-B3A8-C931-B16183B5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A9D053-29BF-E64F-4B65-47BF923A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97186-7C29-4529-1793-3AC223A3B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1D54E1-CEDC-4818-7B69-FD822368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DA4C9C8B-1304-C832-091E-CDA9F276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Going to Fourier-space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the lattice Fourier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B292FAB0-D0C9-373E-1101-EBEE33F374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" y="2034476"/>
            <a:ext cx="2636877" cy="117441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DAAD1BA-6BD6-A380-B843-6746B41D8B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64" y="2931612"/>
            <a:ext cx="3093085" cy="33733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00852CE-3AA0-1787-4EF7-2585F4951A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953695"/>
            <a:ext cx="2110696" cy="30370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BFFDC0-CFFE-CCEE-231C-60AA1B2A6B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3697831"/>
            <a:ext cx="5168846" cy="151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775278-5CCA-CA25-5273-4B1AE0C2CA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8" y="5260737"/>
            <a:ext cx="4663515" cy="10425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6728E0-F850-FB4D-BD13-BCA7F7AFE4DC}"/>
              </a:ext>
            </a:extLst>
          </p:cNvPr>
          <p:cNvSpPr txBox="1"/>
          <p:nvPr/>
        </p:nvSpPr>
        <p:spPr>
          <a:xfrm>
            <a:off x="9072331" y="2201571"/>
            <a:ext cx="231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ó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sza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Lecture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Notes (2022)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AFEB2D-8B88-0035-4B4A-07AABD0D0A41}"/>
              </a:ext>
            </a:extLst>
          </p:cNvPr>
          <p:cNvSpPr/>
          <p:nvPr/>
        </p:nvSpPr>
        <p:spPr>
          <a:xfrm>
            <a:off x="5564030" y="5883354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33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C3046-A6DE-B783-DC17-55E794BC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801AD-D541-8295-A9EB-444C58FA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28ED70-3AD9-726C-3A38-026C305F2D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Spin-operators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E041F-BEB4-C36C-79D7-8F6E4D5B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A080-6478-A2D1-9AC2-1B3538A2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16FDFD7-9A32-B3F4-F96D-11BF0F26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E1A9003-8F05-CBE0-2ECC-FE153B37594A}"/>
              </a:ext>
            </a:extLst>
          </p:cNvPr>
          <p:cNvSpPr txBox="1"/>
          <p:nvPr/>
        </p:nvSpPr>
        <p:spPr>
          <a:xfrm>
            <a:off x="5638800" y="29746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D128D-848E-4D6A-8CF6-2D8B060BF7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2" y="2601961"/>
            <a:ext cx="4803152" cy="45652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68C7E8D-C6AD-2851-BC94-12BCC8C605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282083"/>
            <a:ext cx="1612190" cy="7436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EF38993-2AD9-6525-F556-C3DF697B2C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" y="4375159"/>
            <a:ext cx="2117831" cy="45607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165CB3-F503-B91A-C2F6-C85A61C73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3" y="5115020"/>
            <a:ext cx="2043428" cy="455619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53D0A3-C020-657E-C48B-FD888E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8" y="623329"/>
            <a:ext cx="4605595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DF22FAC-0425-A126-F3BD-5CF99E467786}"/>
              </a:ext>
            </a:extLst>
          </p:cNvPr>
          <p:cNvSpPr txBox="1"/>
          <p:nvPr/>
        </p:nvSpPr>
        <p:spPr>
          <a:xfrm>
            <a:off x="7248128" y="5879913"/>
            <a:ext cx="1035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S =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8BC84-8C6A-01A9-732A-7739DE8887C8}"/>
              </a:ext>
            </a:extLst>
          </p:cNvPr>
          <p:cNvSpPr txBox="1"/>
          <p:nvPr/>
        </p:nvSpPr>
        <p:spPr>
          <a:xfrm>
            <a:off x="9912424" y="5797293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</p:spTree>
    <p:extLst>
      <p:ext uri="{BB962C8B-B14F-4D97-AF65-F5344CB8AC3E}">
        <p14:creationId xmlns:p14="http://schemas.microsoft.com/office/powerpoint/2010/main" val="2005048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8CB-3542-9128-88C8-7E6D6BC4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79F6E-BD4E-27B7-AD24-0BB5C69B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2CCA0E-3644-B083-511D-AC23F1174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7EDEC-7A27-3AE8-01CA-D8F5961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AE93134-E644-9147-B14C-8293B42D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064B341-5A4C-5014-5927-4EEA1B34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05D6E70-9743-563A-FE39-C71227AE4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985D095-833B-A703-6507-6A4682F48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9016277-59C2-3FE2-C8A5-0782CD5BAB59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79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75DE-65CB-E201-DDFE-E4663D67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85D27-56B4-7C3D-AE98-C0F9EC9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827513-C4A1-F6F9-D880-3A1BEB4FA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51B5A-AF2B-D53C-0A21-CAF7C308F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3AFDB51-1220-7867-3F72-239B4C22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9639D76-C43B-4B98-5FAB-CF12F42EA6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05" y="3483205"/>
            <a:ext cx="4168745" cy="1263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F838EE1-A500-FDEB-AA52-436E0AD5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14" y="4159684"/>
            <a:ext cx="4678655" cy="52784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CC10469-A707-8EC8-5ACC-7EAB7F67FB63}"/>
              </a:ext>
            </a:extLst>
          </p:cNvPr>
          <p:cNvSpPr txBox="1"/>
          <p:nvPr/>
        </p:nvSpPr>
        <p:spPr>
          <a:xfrm>
            <a:off x="1288376" y="5108363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S.Blundell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Magnetism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in Condensed matter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(2000)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0B7CA7-C0C1-9001-CA59-51F858EB82FF}"/>
              </a:ext>
            </a:extLst>
          </p:cNvPr>
          <p:cNvSpPr txBox="1"/>
          <p:nvPr/>
        </p:nvSpPr>
        <p:spPr>
          <a:xfrm>
            <a:off x="7159208" y="512071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we can understand why the average we calculated earlier was 0</a:t>
            </a:r>
          </a:p>
        </p:txBody>
      </p:sp>
      <p:sp>
        <p:nvSpPr>
          <p:cNvPr id="10" name="Inhaltsplatzhalter 15">
            <a:extLst>
              <a:ext uri="{FF2B5EF4-FFF2-40B4-BE49-F238E27FC236}">
                <a16:creationId xmlns:a16="http://schemas.microsoft.com/office/drawing/2014/main" id="{6DE50BF9-B061-615D-95A5-9BCFB2EFE8E9}"/>
              </a:ext>
            </a:extLst>
          </p:cNvPr>
          <p:cNvSpPr txBox="1">
            <a:spLocks/>
          </p:cNvSpPr>
          <p:nvPr/>
        </p:nvSpPr>
        <p:spPr>
          <a:xfrm>
            <a:off x="335493" y="1157049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to Real-space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25C6627-1A4C-D97D-53FC-C36BD84C2A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4" y="1781657"/>
            <a:ext cx="4519118" cy="103971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7AE70311-5F20-667A-86D1-E2E128DC376E}"/>
              </a:ext>
            </a:extLst>
          </p:cNvPr>
          <p:cNvSpPr/>
          <p:nvPr/>
        </p:nvSpPr>
        <p:spPr>
          <a:xfrm>
            <a:off x="404490" y="2416528"/>
            <a:ext cx="3772330" cy="43792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3E95706-160B-6865-BA83-071B579AEE1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016719"/>
            <a:ext cx="2283719" cy="1720340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0462F577-A192-C78D-8FE8-2132A35F9988}"/>
              </a:ext>
            </a:extLst>
          </p:cNvPr>
          <p:cNvSpPr/>
          <p:nvPr/>
        </p:nvSpPr>
        <p:spPr>
          <a:xfrm rot="20671034">
            <a:off x="5550359" y="2027942"/>
            <a:ext cx="1144929" cy="3315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A4E343E2-F249-7776-8B1E-5F06746C4A77}"/>
              </a:ext>
            </a:extLst>
          </p:cNvPr>
          <p:cNvSpPr/>
          <p:nvPr/>
        </p:nvSpPr>
        <p:spPr>
          <a:xfrm rot="5400000">
            <a:off x="8165327" y="2988316"/>
            <a:ext cx="549774" cy="331594"/>
          </a:xfrm>
          <a:prstGeom prst="rightArrow">
            <a:avLst>
              <a:gd name="adj1" fmla="val 3239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733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F34F2-A296-72A9-982C-6AF3B993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1D11-E00B-D5E8-F4D9-E8F3CAA4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Bogolibuv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1E5A9-EC33-5D04-0490-A6FE34A50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6CAA59-8110-7955-EE71-A527EFFD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ED49A3-7613-88A9-41A9-D0BB95FD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F86C5FD-C1D9-84F1-0B4E-B56BF606F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493" y="1157049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on site anisotropy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Let's simplify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F24403-0CBC-51F9-6547-157CB3CDE2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1226"/>
            <a:ext cx="11626292" cy="1914693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9665AE-0AF2-DE17-6ECF-D8185C5EF5A8}"/>
              </a:ext>
            </a:extLst>
          </p:cNvPr>
          <p:cNvCxnSpPr/>
          <p:nvPr/>
        </p:nvCxnSpPr>
        <p:spPr>
          <a:xfrm>
            <a:off x="8040216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8A8E058-E492-9EE2-8739-3A48C3C6CA12}"/>
              </a:ext>
            </a:extLst>
          </p:cNvPr>
          <p:cNvCxnSpPr/>
          <p:nvPr/>
        </p:nvCxnSpPr>
        <p:spPr>
          <a:xfrm>
            <a:off x="8853259" y="3688915"/>
            <a:ext cx="5760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551DCAC6-22C6-0E2D-8D71-F25C6A0356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8" y="4658981"/>
            <a:ext cx="4403954" cy="131858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6F278E5-0748-BAEF-B204-C61265396FC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80" y="4622666"/>
            <a:ext cx="2144240" cy="95378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0C55E5C8-240E-1826-38E3-9A3099878EEE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B128B9-2DD2-D5DC-84C1-CD0A4E928073}"/>
              </a:ext>
            </a:extLst>
          </p:cNvPr>
          <p:cNvSpPr txBox="1"/>
          <p:nvPr/>
        </p:nvSpPr>
        <p:spPr>
          <a:xfrm>
            <a:off x="8616280" y="2492896"/>
            <a:ext cx="111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Wrong</a:t>
            </a:r>
            <a:r>
              <a:rPr lang="de-DE" dirty="0"/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676839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D93C-23EA-83AF-46F0-0BF96031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C24543F3-DED0-249E-E2A0-F23E7A1EB8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2DA3F98-A06B-087C-1AC8-5B262EC36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14A3C3-A05C-A1DF-7F6D-45DA78D2C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D3E4E4-7734-1235-2B4D-F321E5FA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69BCDB-83B1-7D08-A98F-8DAA2EC9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444A354-F78B-4422-B053-F76236CE5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/>
              <a:t>Considering more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Adding DMI (CHECK IF ALREADY THERE, from other 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FBBF559-2F58-3CB3-A6A9-FC3AE5F8D335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164AE34-3394-E216-19C6-658E68CD21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483803D-3730-3613-B90B-B82488EE4C5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197157"/>
            <a:ext cx="6694234" cy="612567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68DB11A0-F230-1BFB-5174-8F47EC426ACE}"/>
              </a:ext>
            </a:extLst>
          </p:cNvPr>
          <p:cNvSpPr/>
          <p:nvPr/>
        </p:nvSpPr>
        <p:spPr>
          <a:xfrm>
            <a:off x="10673683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AAC5E44-B8D4-091D-179F-7D443D4F30AE}"/>
              </a:ext>
            </a:extLst>
          </p:cNvPr>
          <p:cNvCxnSpPr>
            <a:cxnSpLocks/>
          </p:cNvCxnSpPr>
          <p:nvPr/>
        </p:nvCxnSpPr>
        <p:spPr>
          <a:xfrm>
            <a:off x="8904312" y="358122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29C429A-7F8D-8B9D-5CBB-3E42D92272BB}"/>
              </a:ext>
            </a:extLst>
          </p:cNvPr>
          <p:cNvCxnSpPr>
            <a:cxnSpLocks/>
          </p:cNvCxnSpPr>
          <p:nvPr/>
        </p:nvCxnSpPr>
        <p:spPr>
          <a:xfrm>
            <a:off x="10848528" y="3581223"/>
            <a:ext cx="9361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A8A8725-CD09-7326-0DE4-6BF5E97E8EC6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CBCE85FC-0126-D45C-F593-9F7FB73466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4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3C82-4566-A9F8-51C6-72A669BC5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7CF029-E1E7-466C-A469-564142F6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4738C-570B-1A3D-CAA5-4FFD8302D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C20C9-099A-D6B1-AD4C-508AF1C18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B6523C-8134-48DF-2AE7-8A7D6FFD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F06C780F-721A-5D5F-0C78-C8F2327FCA72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03DF78-638D-298E-1AC3-C7553882BF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A5C5B-F722-67B4-E432-0D92EB9AEC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AD177FF-5661-73BB-DD20-28CB1921E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E68F204-29CA-9041-BF44-89473694A7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E945A6E-F36B-DF12-8629-36FF38B7F40B}"/>
              </a:ext>
            </a:extLst>
          </p:cNvPr>
          <p:cNvSpPr/>
          <p:nvPr/>
        </p:nvSpPr>
        <p:spPr>
          <a:xfrm>
            <a:off x="1067368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52128B2-58D0-7731-82FB-3DC10F9B3D27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3C5F9EC-9ABA-5F2D-4D43-252CA38FF146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4DF68B6-8036-E414-0266-BD19E3DC6D33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39ABD2-B3AF-6942-4BE2-A8CC31C05C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2" y="3782842"/>
            <a:ext cx="4648297" cy="2035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3DBEA0-751E-D7FA-DB46-CAB92FF442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5" name="Inhaltsplatzhalter 15">
            <a:extLst>
              <a:ext uri="{FF2B5EF4-FFF2-40B4-BE49-F238E27FC236}">
                <a16:creationId xmlns:a16="http://schemas.microsoft.com/office/drawing/2014/main" id="{A6FDEA97-E451-2338-05EB-056B62D95F74}"/>
              </a:ext>
            </a:extLst>
          </p:cNvPr>
          <p:cNvSpPr txBox="1">
            <a:spLocks/>
          </p:cNvSpPr>
          <p:nvPr/>
        </p:nvSpPr>
        <p:spPr>
          <a:xfrm>
            <a:off x="324524" y="1628775"/>
            <a:ext cx="556894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01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FFFE8-D6C0-4601-1337-A0C3B618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3F395-F38C-13E8-F869-5DCF19BA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10056687" cy="1224111"/>
          </a:xfrm>
        </p:spPr>
        <p:txBody>
          <a:bodyPr/>
          <a:lstStyle/>
          <a:p>
            <a:r>
              <a:rPr lang="en-US" dirty="0"/>
              <a:t>Holstein-</a:t>
            </a:r>
            <a:r>
              <a:rPr lang="en-US" dirty="0" err="1"/>
              <a:t>Primakoff</a:t>
            </a:r>
            <a:r>
              <a:rPr lang="en-US" dirty="0"/>
              <a:t> &amp; </a:t>
            </a:r>
            <a:r>
              <a:rPr lang="en-US" dirty="0" err="1"/>
              <a:t>Bogoliubov</a:t>
            </a:r>
            <a:r>
              <a:rPr lang="en-US" dirty="0"/>
              <a:t> transformation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467A83-FC72-EB71-AC6B-B1168D5EA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C4BE4-B43C-4640-8CB0-CBCFA3236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ADA3C1-7DC1-BBA4-7CC8-A3556063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2CCA5896-52AB-A5C1-94BF-B47B0BEA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524" y="1628775"/>
            <a:ext cx="5568949" cy="4103687"/>
          </a:xfrm>
        </p:spPr>
        <p:txBody>
          <a:bodyPr/>
          <a:lstStyle/>
          <a:p>
            <a:r>
              <a:rPr lang="en-US" dirty="0" err="1"/>
              <a:t>Bogoliubov</a:t>
            </a:r>
            <a:r>
              <a:rPr lang="en-US" dirty="0"/>
              <a:t> transformation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0085976-326A-8A37-7FE4-D03CC33E7FBC}"/>
              </a:ext>
            </a:extLst>
          </p:cNvPr>
          <p:cNvSpPr txBox="1"/>
          <p:nvPr/>
        </p:nvSpPr>
        <p:spPr>
          <a:xfrm>
            <a:off x="8472264" y="51571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slide is still work in progress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C1B01-5194-2D35-4F42-157379A20D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78" y="1265736"/>
            <a:ext cx="4672989" cy="59077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79E7A3D-D506-5BB7-E574-C7BBD1C833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91" y="4148345"/>
            <a:ext cx="2374536" cy="279331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D5A500-7F95-B796-15D5-F5DE4EDCBBF6}"/>
              </a:ext>
            </a:extLst>
          </p:cNvPr>
          <p:cNvSpPr/>
          <p:nvPr/>
        </p:nvSpPr>
        <p:spPr>
          <a:xfrm>
            <a:off x="10706312" y="4148345"/>
            <a:ext cx="174845" cy="279331"/>
          </a:xfrm>
          <a:prstGeom prst="rect">
            <a:avLst/>
          </a:prstGeom>
          <a:solidFill>
            <a:srgbClr val="F8F8F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4F920D-2609-6C9F-44DB-FCBEABFC1C6E}"/>
              </a:ext>
            </a:extLst>
          </p:cNvPr>
          <p:cNvSpPr txBox="1"/>
          <p:nvPr/>
        </p:nvSpPr>
        <p:spPr>
          <a:xfrm>
            <a:off x="9244445" y="258835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07AD5256-1420-3989-5F80-D00BFE36A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84377"/>
            <a:ext cx="2987673" cy="830072"/>
          </a:xfrm>
          <a:prstGeom prst="rect">
            <a:avLst/>
          </a:prstGeom>
          <a:ln w="63500">
            <a:gradFill>
              <a:gsLst>
                <a:gs pos="91000">
                  <a:schemeClr val="accent1"/>
                </a:gs>
                <a:gs pos="15000">
                  <a:schemeClr val="accent1">
                    <a:lumMod val="20000"/>
                    <a:lumOff val="80000"/>
                  </a:schemeClr>
                </a:gs>
                <a:gs pos="21672">
                  <a:srgbClr val="78DBFF"/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1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E9207C6-2E8B-2914-3A69-023A27D342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0" y="3785678"/>
            <a:ext cx="1798874" cy="36364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AAF85058-A025-EB1B-48AB-3DB5FDFFD3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0" y="4925046"/>
            <a:ext cx="2551907" cy="61995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CC7876-BF28-F540-7E36-501A0C5B58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00" y="2219547"/>
            <a:ext cx="3271278" cy="611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8CD6A-6120-1271-D488-BC064A72CE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74" y="3074470"/>
            <a:ext cx="6694234" cy="612567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15BDFE-DD88-EF42-B800-BADDB45CCEBB}"/>
              </a:ext>
            </a:extLst>
          </p:cNvPr>
          <p:cNvCxnSpPr>
            <a:cxnSpLocks/>
          </p:cNvCxnSpPr>
          <p:nvPr/>
        </p:nvCxnSpPr>
        <p:spPr>
          <a:xfrm>
            <a:off x="8883443" y="3433903"/>
            <a:ext cx="12241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FE786EB-3CE7-23F7-0A92-6BD1708C59DD}"/>
              </a:ext>
            </a:extLst>
          </p:cNvPr>
          <p:cNvCxnSpPr>
            <a:cxnSpLocks/>
          </p:cNvCxnSpPr>
          <p:nvPr/>
        </p:nvCxnSpPr>
        <p:spPr>
          <a:xfrm>
            <a:off x="10761105" y="3429000"/>
            <a:ext cx="11291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87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C948-C5C9-A45B-6F6E-F0166F26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3DF10-7B2F-A502-5A7D-4062665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 Magnon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91543-9067-CD7E-5D72-567E6352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1772857"/>
            <a:ext cx="5568951" cy="4103687"/>
          </a:xfrm>
        </p:spPr>
        <p:txBody>
          <a:bodyPr/>
          <a:lstStyle/>
          <a:p>
            <a:r>
              <a:rPr lang="en-US" dirty="0"/>
              <a:t>Numerical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Integrate using the Landau Lifshitz Gilbert equation.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 integration with Heun’s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Additional property is the damping </a:t>
            </a:r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B8C6E4-4E40-3B58-5844-27B414419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4FE07-AF2F-A4B7-679C-FAC93535A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B647ED-357E-5F94-3F80-38EF5601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7D3647-F2FE-8BEF-D580-21465A2D5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1" y="847515"/>
            <a:ext cx="5367753" cy="135805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3DDA98D-2062-B295-C078-3E6D5C112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509120"/>
            <a:ext cx="143238" cy="1142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C48742-5D99-66D0-EF62-C9899B1315CC}"/>
              </a:ext>
            </a:extLst>
          </p:cNvPr>
          <p:cNvSpPr txBox="1"/>
          <p:nvPr/>
        </p:nvSpPr>
        <p:spPr>
          <a:xfrm>
            <a:off x="1077340" y="5475530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hlinkClick r:id="rId7" action="ppaction://hlinkfile"/>
              </a:rPr>
              <a:t>Engine_LLG</a:t>
            </a:r>
            <a:r>
              <a:rPr lang="de-DE" dirty="0">
                <a:hlinkClick r:id="rId7" action="ppaction://hlinkfile"/>
              </a:rPr>
              <a:t>\</a:t>
            </a:r>
            <a:r>
              <a:rPr lang="de-DE" dirty="0" err="1">
                <a:hlinkClick r:id="rId7" action="ppaction://hlinkfile"/>
              </a:rPr>
              <a:t>Test.ipynb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5F4A9B-D926-1522-4AA2-EFF91C259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968" y="2349649"/>
            <a:ext cx="5670466" cy="38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6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3BD7-CBAA-D5ED-EA22-49247169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D598E-66A7-1A77-E019-F0F4E4FD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ED634-A519-22C7-02BA-B4E79746F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522" y="1223296"/>
            <a:ext cx="5568951" cy="4103687"/>
          </a:xfrm>
        </p:spPr>
        <p:txBody>
          <a:bodyPr/>
          <a:lstStyle/>
          <a:p>
            <a:r>
              <a:rPr lang="en-US" dirty="0"/>
              <a:t>Current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Easily obtain highly interesting dispersion relations.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be used for computing, without energy loss through 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Joule heating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ongoing research in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diodes</a:t>
            </a:r>
          </a:p>
          <a:p>
            <a:pPr lvl="1"/>
            <a:r>
              <a:rPr lang="en-US" dirty="0"/>
              <a:t>	</a:t>
            </a:r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Spin wave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transitors</a:t>
            </a:r>
            <a:endParaRPr lang="en-US" u="sng" dirty="0">
              <a:uFill>
                <a:solidFill>
                  <a:schemeClr val="accent1">
                    <a:lumMod val="60000"/>
                    <a:lumOff val="40000"/>
                  </a:schemeClr>
                </a:solidFill>
              </a:u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The most modern research even includes </a:t>
            </a:r>
            <a:r>
              <a:rPr lang="en-US" u="sng" dirty="0" err="1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Altermagnets</a:t>
            </a:r>
            <a:r>
              <a:rPr lang="en-US" dirty="0"/>
              <a:t>, which have distinct symmetry enforced properties regarding the dispersion in different directions</a:t>
            </a:r>
          </a:p>
          <a:p>
            <a:pPr lvl="1"/>
            <a:endParaRPr lang="en-US" dirty="0"/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Topological magnons</a:t>
            </a:r>
          </a:p>
          <a:p>
            <a:pPr lvl="1"/>
            <a:r>
              <a:rPr lang="en-US" u="sng" dirty="0">
                <a:uFill>
                  <a:solidFill>
                    <a:schemeClr val="accent1">
                      <a:lumMod val="60000"/>
                      <a:lumOff val="40000"/>
                    </a:schemeClr>
                  </a:solidFill>
                </a:uFill>
              </a:rPr>
              <a:t>Squeezed magnons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0A9593-A003-1448-8A95-7FAFFFDF5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2FE39-96B8-C6DD-CF1C-6FA74FD6B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FBF67E-B7B1-0A40-53D0-7A94A23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0894D16-EC58-D558-5A88-070F289E07E6}"/>
              </a:ext>
            </a:extLst>
          </p:cNvPr>
          <p:cNvSpPr txBox="1"/>
          <p:nvPr/>
        </p:nvSpPr>
        <p:spPr>
          <a:xfrm>
            <a:off x="3250357" y="3303714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2048B71-5621-10A7-A065-12B340B8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493" y="1707244"/>
            <a:ext cx="3454320" cy="189053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4C1B487-8005-5FFD-F126-AAB8E4A1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9" y="3881480"/>
            <a:ext cx="3089153" cy="189053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8162E0F-A691-0EFD-54F9-81D30B5C6C63}"/>
              </a:ext>
            </a:extLst>
          </p:cNvPr>
          <p:cNvSpPr txBox="1"/>
          <p:nvPr/>
        </p:nvSpPr>
        <p:spPr>
          <a:xfrm>
            <a:off x="8760296" y="5809943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03D938-F01F-3011-02D5-C8869536F49D}"/>
              </a:ext>
            </a:extLst>
          </p:cNvPr>
          <p:cNvSpPr txBox="1"/>
          <p:nvPr/>
        </p:nvSpPr>
        <p:spPr>
          <a:xfrm>
            <a:off x="6523235" y="3705056"/>
            <a:ext cx="2549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J.Lan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041049, (2015)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E4B01E-57E4-D1BA-14FF-86A0919E4144}"/>
              </a:ext>
            </a:extLst>
          </p:cNvPr>
          <p:cNvSpPr txBox="1"/>
          <p:nvPr/>
        </p:nvSpPr>
        <p:spPr>
          <a:xfrm>
            <a:off x="3250357" y="3618256"/>
            <a:ext cx="3105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A.Chumak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Nature C.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4700, (2014)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B71C9FF-91D7-9212-0CD5-0D2FA3B2E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521" y="4072808"/>
            <a:ext cx="2900770" cy="191187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99FF4A5-B0E8-9AE0-94DB-1DE9ED1F4BA9}"/>
              </a:ext>
            </a:extLst>
          </p:cNvPr>
          <p:cNvSpPr txBox="1"/>
          <p:nvPr/>
        </p:nvSpPr>
        <p:spPr>
          <a:xfrm>
            <a:off x="2551888" y="5207255"/>
            <a:ext cx="3534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McClarty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Annual Reviews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171-190, (2022)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59AB287-F4D2-5C9F-842C-9060D4A64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29" y="32792"/>
            <a:ext cx="3078960" cy="283327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1ED0F33-14F7-87A4-59E6-1EC5BC8C09CD}"/>
              </a:ext>
            </a:extLst>
          </p:cNvPr>
          <p:cNvSpPr txBox="1"/>
          <p:nvPr/>
        </p:nvSpPr>
        <p:spPr>
          <a:xfrm>
            <a:off x="2551888" y="5507185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0C3A3EF-40F1-E721-868C-CACABBF507C5}"/>
              </a:ext>
            </a:extLst>
          </p:cNvPr>
          <p:cNvSpPr txBox="1"/>
          <p:nvPr/>
        </p:nvSpPr>
        <p:spPr>
          <a:xfrm>
            <a:off x="9301813" y="3011259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D. </a:t>
            </a:r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Wuhrer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et.al. PR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043124, (2023)</a:t>
            </a:r>
          </a:p>
        </p:txBody>
      </p:sp>
    </p:spTree>
    <p:extLst>
      <p:ext uri="{BB962C8B-B14F-4D97-AF65-F5344CB8AC3E}">
        <p14:creationId xmlns:p14="http://schemas.microsoft.com/office/powerpoint/2010/main" val="1332448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Weiss</a:t>
            </a:r>
            <a:r>
              <a:rPr lang="de-DE" dirty="0"/>
              <a:t>-Model eines Ferromagneten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556792"/>
            <a:ext cx="5568951" cy="4103687"/>
          </a:xfrm>
        </p:spPr>
        <p:txBody>
          <a:bodyPr/>
          <a:lstStyle/>
          <a:p>
            <a:r>
              <a:rPr lang="de-DE" dirty="0"/>
              <a:t>Kritik</a:t>
            </a:r>
          </a:p>
          <a:p>
            <a:endParaRPr lang="de-DE" dirty="0"/>
          </a:p>
          <a:p>
            <a:pPr lvl="1"/>
            <a:r>
              <a:rPr lang="de-DE" dirty="0"/>
              <a:t>Selbst bei seiner Veröffentlichung bemängelt er die </a:t>
            </a:r>
            <a:r>
              <a:rPr lang="de-DE" dirty="0" err="1"/>
              <a:t>unphysikalische</a:t>
            </a:r>
            <a:r>
              <a:rPr lang="de-DE" dirty="0"/>
              <a:t> Größe des Feldes</a:t>
            </a:r>
          </a:p>
          <a:p>
            <a:pPr lvl="1"/>
            <a:r>
              <a:rPr lang="de-DE" i="1" dirty="0"/>
              <a:t>„Das Feld [der Atome] ist jedoch mehr als tausendmal schwächer als das Molekularfeld </a:t>
            </a:r>
            <a:r>
              <a:rPr lang="de-DE" dirty="0"/>
              <a:t>[…]</a:t>
            </a:r>
            <a:r>
              <a:rPr lang="de-DE" i="1" dirty="0"/>
              <a:t>. D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iese Interpretationsschwierigkeit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[soll] 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weniger als Einwand denn als Hinweis für die Suche nach neuen Hypothesen über den Aufbau des Atoms angesehen werden </a:t>
            </a:r>
            <a:r>
              <a:rPr lang="de-DE" b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[…]</a:t>
            </a:r>
            <a:r>
              <a:rPr lang="de-DE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de-DE" i="1" dirty="0"/>
              <a:t>“ </a:t>
            </a:r>
          </a:p>
          <a:p>
            <a:endParaRPr lang="de-DE" dirty="0"/>
          </a:p>
          <a:p>
            <a:pPr lvl="2"/>
            <a:r>
              <a:rPr lang="de-DE" dirty="0"/>
              <a:t>Model war dennoch auf den Prinzipien der statistischen Physik begründet und </a:t>
            </a:r>
            <a:r>
              <a:rPr lang="de-DE" i="1" dirty="0"/>
              <a:t>„formal befriedigend“.</a:t>
            </a:r>
            <a:r>
              <a:rPr lang="de-DE" dirty="0"/>
              <a:t>(Heisenberg)</a:t>
            </a:r>
          </a:p>
          <a:p>
            <a:pPr lvl="2"/>
            <a:r>
              <a:rPr lang="de-DE" dirty="0"/>
              <a:t>Model war erfolgreich, nur die großen Felder sorgten für Unmut. 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252" y="1556792"/>
            <a:ext cx="5568949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0741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69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30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Wir definieren </a:t>
            </a:r>
            <a:r>
              <a:rPr lang="de-DE" dirty="0" err="1"/>
              <a:t>qi</a:t>
            </a:r>
            <a:r>
              <a:rPr lang="de-DE" dirty="0"/>
              <a:t> = </a:t>
            </a:r>
            <a:r>
              <a:rPr lang="de-DE" b="1" dirty="0" err="1"/>
              <a:t>r</a:t>
            </a:r>
            <a:r>
              <a:rPr lang="de-DE" dirty="0" err="1"/>
              <a:t>i,si</a:t>
            </a:r>
            <a:r>
              <a:rPr lang="de-DE" dirty="0"/>
              <a:t>        mit</a:t>
            </a:r>
          </a:p>
          <a:p>
            <a:pPr lvl="2"/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BC076E7-6B15-D052-C2AF-D53869FFE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58" y="4389864"/>
            <a:ext cx="1057902" cy="31919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6C58C85-B077-F515-E08F-C3B08E2F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579" y="4405445"/>
            <a:ext cx="881240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112D-DEF5-99B8-99F3-145752A5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AA66C-2064-FDA2-BDC4-E870F5D4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A09-E66A-BD7B-2843-3FF7405D5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D7CA-358F-86E5-D343-D58E551E3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7361CA-3865-DDC7-3E8E-F75C603CC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EA1669-1374-F55E-F5CF-8BC0E3F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E52AA360-24E2-C6FE-6BC2-E796114E1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79B407F-07AA-99C6-BA76-F73C3025ABD6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E298DBEE-D829-E570-19E2-79FEF7BA4E9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3E838D5-3757-C92C-51FA-27AAD1E6A6A8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787CF50-446E-2984-0234-8F6C3EC16E45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00CF6BE-F1CB-BE8B-F5D3-09DF9588DC9E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F055525-3FB3-D819-7832-2FE967A5E5D9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EF403D3-8CA7-A0C4-EB3B-D1EC54AECA28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47FA51B-36E9-B930-AE19-35E537552A3A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2CDA72D-5427-2260-62F1-CC0CDE74D369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BDFAEAB-2567-F5F8-4802-5A84C0A0A28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BBA8858-0C69-6AEA-C0D5-921F3FDC2A1C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1136BAF-A0BD-C093-4BAB-9D93718ED7E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86BFFB0-C34A-9CD5-8778-AFB61F4327F8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DB0045C-CB60-2EE2-14C3-2B603D8CAD8E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C09EFE5-A434-B478-6FD7-C55596F410AA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090D2FB-B26C-B2A1-276B-38C820C217E1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40C59F4-DB7B-0BE0-F6B9-1A4E9ADF4FEA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A115529-FAB7-7C84-5B44-E2EAA4523986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DFB8510-E6ED-61F4-E8E9-7B67E1C682E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BD743F64-C53A-2C53-8599-ACCCE3CBA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FDABEE2-63C8-C2F8-31E7-58B60D0D9A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F59A7F0-9BE3-09E8-1C5E-22CDA4E7A64A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370684A-11D3-5D3F-4538-160D73D8FD0F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F260FF5-8762-D4AC-8B41-DE15FDA79BBF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D173274-458D-D575-1122-796FDFA5FB98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B6139FF4-1713-9DFE-CAD9-34729D02EF0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9A735D-7A89-4113-5717-E0D8F948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0CD31E-3EE0-487C-3E74-5642D04F21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5600A12-B43C-97F9-7D9A-911B3635CBE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46139E-AB61-6445-458B-C1B5E830331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38" name="Grafik 37" descr="DNA Silhouette">
            <a:extLst>
              <a:ext uri="{FF2B5EF4-FFF2-40B4-BE49-F238E27FC236}">
                <a16:creationId xmlns:a16="http://schemas.microsoft.com/office/drawing/2014/main" id="{22D78E3A-4780-CE94-5DAF-52E8F614F1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pic>
        <p:nvPicPr>
          <p:cNvPr id="39" name="Grafik 38" descr="DNA Silhouette">
            <a:extLst>
              <a:ext uri="{FF2B5EF4-FFF2-40B4-BE49-F238E27FC236}">
                <a16:creationId xmlns:a16="http://schemas.microsoft.com/office/drawing/2014/main" id="{D53B66D6-635C-91A2-FEAD-8E9A04C520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40" name="Grafik 39" descr="DNA Silhouette">
            <a:extLst>
              <a:ext uri="{FF2B5EF4-FFF2-40B4-BE49-F238E27FC236}">
                <a16:creationId xmlns:a16="http://schemas.microsoft.com/office/drawing/2014/main" id="{266B7BAF-C4B2-FC68-A8CB-D711337DF0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ADA069F9-1C03-6007-4D94-7A360BA136C2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A961C0A-9264-866D-A2E6-70ED4833AEE2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9277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2E26D23-0095-794C-C0C7-0BB718CA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EE745D-F01B-AF52-17A0-24349647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06DD571-8160-8016-4915-5D769C10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B5DF5A3-6FBF-405C-E6EA-9DD58A945575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0859EDA-D88E-1CA2-706C-DD9325DBC56E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endParaRPr lang="de-DE" dirty="0"/>
          </a:p>
          <a:p>
            <a:pPr lvl="1"/>
            <a:r>
              <a:rPr lang="de-DE" dirty="0"/>
              <a:t>Etwa 20 Jahre später konnte Heisenberg die Probleme mit Hilfe der Austauschwechselwirkung lösen</a:t>
            </a:r>
          </a:p>
          <a:p>
            <a:endParaRPr lang="de-DE" dirty="0"/>
          </a:p>
          <a:p>
            <a:pPr lvl="2"/>
            <a:r>
              <a:rPr lang="de-DE" dirty="0"/>
              <a:t>Diese wollen wir nun in Teilen herleiten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Betrachten wir zwei Elektronen (eines Atoms)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F99DD7-AB45-A200-0B91-25FDA9B0FC0D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3A85D4-F269-8401-2891-109C562A0C9A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252B0FD-F28D-27C3-E1D3-FB962BC1FEAB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BEBB0269-3FDB-6DB1-F8DC-A5A2AC8E7052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800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22531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 (q_1,q_2) = Phi (r_1,r_2) * xi (s_1,s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DF2B8-BF9C-FE6A-4334-79358328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C4E7427-B878-B6A6-73E8-685ED5B3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FCE523-9EE4-4219-F9AB-86720EF27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F4CB0-F62D-BBAC-E9ED-D6402622AE71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505D379-F5DA-D872-E19F-FDFEDE50F836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6FB9177D-16BD-B54D-AD1E-D29DA161A7D0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6EA0E8-8183-FAD7-4E3A-F132010F716D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2BB739E-847D-CCCC-BF02-ABA8FDB025AD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516AF679-CC44-5928-2B82-BA02F3B0CE0A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58DD36-62FB-05F3-A012-782BB7F7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C66F8BB-44B1-2329-082B-0A41CBDB68CA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E9A167B-2505-1DEE-D5B3-F7CE7763C720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78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574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04" y="3844241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29" y="2487891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130" y="2237886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9824759" y="2462065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076220" y="2353490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8908381" y="2924944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7968208" y="256490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9716747" y="267291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8886313" y="2600883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B319812A-DCCF-291A-A026-FB132CA8E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9" y="4748408"/>
            <a:ext cx="5524706" cy="74051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7015D7-C964-3D54-252C-78A44347F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5042" y="3449493"/>
            <a:ext cx="506082" cy="361486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25086FF-1ADA-F94D-3BB2-19855CB66A40}"/>
              </a:ext>
            </a:extLst>
          </p:cNvPr>
          <p:cNvSpPr/>
          <p:nvPr/>
        </p:nvSpPr>
        <p:spPr>
          <a:xfrm>
            <a:off x="14808968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7E94282-22B5-4B81-378B-0B601061B33A}"/>
              </a:ext>
            </a:extLst>
          </p:cNvPr>
          <p:cNvSpPr/>
          <p:nvPr/>
        </p:nvSpPr>
        <p:spPr>
          <a:xfrm>
            <a:off x="15838925" y="291015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A64AE8C-46EE-5155-605B-07CB6E1F89E9}"/>
              </a:ext>
            </a:extLst>
          </p:cNvPr>
          <p:cNvSpPr/>
          <p:nvPr/>
        </p:nvSpPr>
        <p:spPr>
          <a:xfrm>
            <a:off x="13554490" y="334220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7B19BAD-2DFC-2B59-0134-9D8C8C12D55D}"/>
              </a:ext>
            </a:extLst>
          </p:cNvPr>
          <p:cNvSpPr/>
          <p:nvPr/>
        </p:nvSpPr>
        <p:spPr>
          <a:xfrm>
            <a:off x="16868883" y="291015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0F6BB2A-F322-6B06-1B94-661301C45E1E}"/>
              </a:ext>
            </a:extLst>
          </p:cNvPr>
          <p:cNvSpPr/>
          <p:nvPr/>
        </p:nvSpPr>
        <p:spPr>
          <a:xfrm>
            <a:off x="13554490" y="399074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9924FB2-412E-BBFE-9C86-5411BB29D7E0}"/>
              </a:ext>
            </a:extLst>
          </p:cNvPr>
          <p:cNvSpPr/>
          <p:nvPr/>
        </p:nvSpPr>
        <p:spPr>
          <a:xfrm>
            <a:off x="13554490" y="46362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E24CDFA6-43A5-9D54-4127-EB6C5E57B9FC}"/>
              </a:ext>
            </a:extLst>
          </p:cNvPr>
          <p:cNvSpPr/>
          <p:nvPr/>
        </p:nvSpPr>
        <p:spPr>
          <a:xfrm>
            <a:off x="13554490" y="527877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6EAACD21-E401-0F6A-997E-764C1AEDCB45}"/>
              </a:ext>
            </a:extLst>
          </p:cNvPr>
          <p:cNvSpPr/>
          <p:nvPr/>
        </p:nvSpPr>
        <p:spPr>
          <a:xfrm rot="10800000">
            <a:off x="13154781" y="333787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3B6C8F1-A86B-CAE6-3E1F-7AE649C1601E}"/>
              </a:ext>
            </a:extLst>
          </p:cNvPr>
          <p:cNvSpPr/>
          <p:nvPr/>
        </p:nvSpPr>
        <p:spPr>
          <a:xfrm>
            <a:off x="14808968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BB4C18AF-0C72-E444-8741-A45D17CFAE70}"/>
              </a:ext>
            </a:extLst>
          </p:cNvPr>
          <p:cNvSpPr/>
          <p:nvPr/>
        </p:nvSpPr>
        <p:spPr>
          <a:xfrm>
            <a:off x="14830624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61B6757-1A45-EBFB-BD10-9648E1549D44}"/>
              </a:ext>
            </a:extLst>
          </p:cNvPr>
          <p:cNvSpPr/>
          <p:nvPr/>
        </p:nvSpPr>
        <p:spPr>
          <a:xfrm>
            <a:off x="14830624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A2E5EC8-E09E-4452-0CE2-9C371D6161CF}"/>
              </a:ext>
            </a:extLst>
          </p:cNvPr>
          <p:cNvSpPr/>
          <p:nvPr/>
        </p:nvSpPr>
        <p:spPr>
          <a:xfrm>
            <a:off x="14830624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C9FA696-BBCC-8181-B900-1D6E9C0E6A74}"/>
              </a:ext>
            </a:extLst>
          </p:cNvPr>
          <p:cNvSpPr/>
          <p:nvPr/>
        </p:nvSpPr>
        <p:spPr>
          <a:xfrm>
            <a:off x="15839087" y="334220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8D936BB-ED33-E15D-2D69-FA204011CF89}"/>
              </a:ext>
            </a:extLst>
          </p:cNvPr>
          <p:cNvSpPr/>
          <p:nvPr/>
        </p:nvSpPr>
        <p:spPr>
          <a:xfrm>
            <a:off x="15860743" y="398985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3A55B7-1604-A232-F23E-E6B1F3F27E35}"/>
              </a:ext>
            </a:extLst>
          </p:cNvPr>
          <p:cNvSpPr/>
          <p:nvPr/>
        </p:nvSpPr>
        <p:spPr>
          <a:xfrm>
            <a:off x="15860743" y="463627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BA3FF75-4D07-1B00-EE21-D7DE313F0003}"/>
              </a:ext>
            </a:extLst>
          </p:cNvPr>
          <p:cNvSpPr/>
          <p:nvPr/>
        </p:nvSpPr>
        <p:spPr>
          <a:xfrm>
            <a:off x="15860743" y="528648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/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0798C842-8CA1-FF19-148A-F45CD3024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8882" y="334220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/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5D36D320-A10C-62EB-6838-F5CB85AC5A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3989855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/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F2B1051-DD30-03A4-5323-1FE6EFA81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4636270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/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Rechteck: abgerundete Ecken 27">
                <a:extLst>
                  <a:ext uri="{FF2B5EF4-FFF2-40B4-BE49-F238E27FC236}">
                    <a16:creationId xmlns:a16="http://schemas.microsoft.com/office/drawing/2014/main" id="{C48C6DA8-6D85-270C-B0BC-B4C5F1C4B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538" y="5286487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405EDD4E-677B-D2EC-BD53-F139131EA22A}"/>
              </a:ext>
            </a:extLst>
          </p:cNvPr>
          <p:cNvSpPr txBox="1"/>
          <p:nvPr/>
        </p:nvSpPr>
        <p:spPr>
          <a:xfrm>
            <a:off x="12402962" y="523487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E53E20-FEB1-563F-AF99-2DDEFD90FB3D}"/>
              </a:ext>
            </a:extLst>
          </p:cNvPr>
          <p:cNvSpPr txBox="1"/>
          <p:nvPr/>
        </p:nvSpPr>
        <p:spPr>
          <a:xfrm>
            <a:off x="12405286" y="401894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21F82352-E6BC-75F4-61B8-B0967D8F4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85792" y="4109421"/>
            <a:ext cx="1054740" cy="346594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E209924-61C8-D9E7-1582-4FB953394F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4131" y="5407117"/>
            <a:ext cx="1056652" cy="34632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4BFBCE01-9A5A-E0CA-0ACC-A1B0DEC3C7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18058" y="4758183"/>
            <a:ext cx="346250" cy="30428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5DEAB4-4091-3EA5-BD51-7DA8DA680027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A98A3C04-C8A1-5BE9-06A6-140577FA95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7902E33-9A39-F1AD-0A6D-542C31004DB4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6376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99" y="1989139"/>
            <a:ext cx="6168257" cy="4103687"/>
          </a:xfrm>
        </p:spPr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Aufteilen der Wellenfunktion in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Orts-teil</a:t>
            </a:r>
            <a:r>
              <a:rPr lang="de-DE" dirty="0"/>
              <a:t> und einen </a:t>
            </a:r>
            <a:r>
              <a:rPr lang="de-DE" u="dottedHeavy" dirty="0">
                <a:uFill>
                  <a:solidFill>
                    <a:schemeClr val="accent1"/>
                  </a:solidFill>
                </a:uFill>
              </a:rPr>
              <a:t>Spin-teil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Psi(q_1,q_2)  = psi_1(q_1) * psi_2(q_2)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Dies ist noch kein physikalischer Zustand</a:t>
            </a:r>
          </a:p>
          <a:p>
            <a:pPr lvl="3"/>
            <a:r>
              <a:rPr lang="de-DE" dirty="0"/>
              <a:t>Muss noch </a:t>
            </a:r>
            <a:r>
              <a:rPr lang="de-DE" dirty="0" err="1"/>
              <a:t>symmetrisiert</a:t>
            </a:r>
            <a:r>
              <a:rPr lang="de-DE" dirty="0"/>
              <a:t> werden</a:t>
            </a:r>
          </a:p>
          <a:p>
            <a:pPr lvl="3"/>
            <a:r>
              <a:rPr lang="de-DE" dirty="0"/>
              <a:t>Elektronen =&gt; </a:t>
            </a:r>
            <a:r>
              <a:rPr lang="de-DE" dirty="0" err="1"/>
              <a:t>Antisymmetrisierung</a:t>
            </a:r>
            <a:endParaRPr lang="de-DE" dirty="0"/>
          </a:p>
          <a:p>
            <a:pPr lvl="3"/>
            <a:r>
              <a:rPr lang="de-DE" dirty="0"/>
              <a:t>Daraus folgen zwei Fälle</a:t>
            </a:r>
          </a:p>
          <a:p>
            <a:pPr lvl="2"/>
            <a:r>
              <a:rPr lang="de-DE" dirty="0">
                <a:solidFill>
                  <a:schemeClr val="bg1"/>
                </a:solidFill>
              </a:rPr>
              <a:t>Phi (r_1,r_2) =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F606C94-3FF2-FB72-7D49-009B611C50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414" y="4686424"/>
            <a:ext cx="3602151" cy="12136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3CB170F-5C25-2F54-6FB2-B25C97D925B9}"/>
              </a:ext>
            </a:extLst>
          </p:cNvPr>
          <p:cNvCxnSpPr>
            <a:cxnSpLocks/>
          </p:cNvCxnSpPr>
          <p:nvPr/>
        </p:nvCxnSpPr>
        <p:spPr>
          <a:xfrm flipH="1">
            <a:off x="3575720" y="2780582"/>
            <a:ext cx="691358" cy="216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A9980EE4-5B49-0D65-3DDC-D7CAEAC890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7116" y="3002965"/>
            <a:ext cx="3816706" cy="426035"/>
          </a:xfrm>
          <a:prstGeom prst="rect">
            <a:avLst/>
          </a:prstGeom>
        </p:spPr>
      </p:pic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F7D8765-DE71-42AE-13EB-C8FE70D3F83C}"/>
              </a:ext>
            </a:extLst>
          </p:cNvPr>
          <p:cNvCxnSpPr>
            <a:cxnSpLocks/>
          </p:cNvCxnSpPr>
          <p:nvPr/>
        </p:nvCxnSpPr>
        <p:spPr>
          <a:xfrm flipH="1">
            <a:off x="4668143" y="2780582"/>
            <a:ext cx="1490126" cy="2569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62" y="3463943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879088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09045" y="2924607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24610" y="3356655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39003" y="2924607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24610" y="4005197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24610" y="465072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24610" y="529322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24901" y="3352324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879088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00744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00744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00744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09207" y="335665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30863" y="4004305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30863" y="465072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30863" y="5300937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002" y="3356654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004305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4650720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0658" y="5300937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473082" y="5249325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475406" y="4033393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912" y="4123871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4251" y="5421567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8178" y="4772633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B5DEC36-0EFA-4F7D-5E87-A8B4E62CE7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1131" y="-4879772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9DFF0FC3-7DBA-D389-92E3-E9099D352310}"/>
              </a:ext>
            </a:extLst>
          </p:cNvPr>
          <p:cNvSpPr/>
          <p:nvPr/>
        </p:nvSpPr>
        <p:spPr>
          <a:xfrm>
            <a:off x="47328" y="4883792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41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Hamiltonian</a:t>
            </a:r>
            <a:r>
              <a:rPr lang="de-DE" dirty="0"/>
              <a:t> </a:t>
            </a:r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2	         „nur“ eine Coulomb Wechselwirkung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Gesamtenergie 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T</a:t>
            </a:r>
          </a:p>
          <a:p>
            <a:pPr lvl="2"/>
            <a:endParaRPr lang="de-DE" dirty="0">
              <a:solidFill>
                <a:schemeClr val="bg1"/>
              </a:solidFill>
            </a:endParaRPr>
          </a:p>
          <a:p>
            <a:pPr lvl="2"/>
            <a:r>
              <a:rPr lang="de-DE" dirty="0">
                <a:solidFill>
                  <a:schemeClr val="bg1"/>
                </a:solidFill>
              </a:rPr>
              <a:t>r</a:t>
            </a:r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44C8624-E92A-9D00-66A1-8D6768144F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627" y="2839132"/>
            <a:ext cx="3551702" cy="39034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01940AD-3DAD-5693-23CA-B6ECE3C379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99" y="3409731"/>
            <a:ext cx="1032306" cy="59348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0A48A337-2C32-E797-D547-61184DF65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60" y="4276946"/>
            <a:ext cx="2000032" cy="606846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B52909B-A908-9752-AB78-233CB716B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99" y="4905000"/>
            <a:ext cx="2775168" cy="343826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F2852278-B7CD-4F46-B8A3-C606B8CB26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914" y="5460127"/>
            <a:ext cx="2876738" cy="286392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E3BD902F-5AB1-49D7-5303-B4BFB283589C}"/>
              </a:ext>
            </a:extLst>
          </p:cNvPr>
          <p:cNvSpPr txBox="1"/>
          <p:nvPr/>
        </p:nvSpPr>
        <p:spPr>
          <a:xfrm>
            <a:off x="8006844" y="5526321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S.Chikazumi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Physics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Ferromagnetism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(2009)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AA9BE96-0917-C8B2-D9E2-F6FB03D66E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088" y="726026"/>
            <a:ext cx="5116564" cy="46801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A6FBBAA-60B4-323C-F9D5-EEF52543F7F0}"/>
              </a:ext>
            </a:extLst>
          </p:cNvPr>
          <p:cNvSpPr/>
          <p:nvPr/>
        </p:nvSpPr>
        <p:spPr>
          <a:xfrm>
            <a:off x="-670318" y="4843498"/>
            <a:ext cx="672371" cy="88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50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394" y="3448552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Gibt eine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Energiedifferenz zwischen dem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Singlett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und dem Triplett </a:t>
            </a:r>
            <a:r>
              <a:rPr lang="de-DE" dirty="0"/>
              <a:t>Zustand basierend auf der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Coulombenergie</a:t>
            </a:r>
            <a:r>
              <a:rPr lang="de-DE" dirty="0"/>
              <a:t> und der </a:t>
            </a:r>
            <a:r>
              <a:rPr lang="de-D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asymmetrischen Wellenfunktion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Abhängig vom Überlapp der Wellenfunktionen</a:t>
            </a:r>
          </a:p>
          <a:p>
            <a:pPr lvl="3"/>
            <a:r>
              <a:rPr lang="de-DE" dirty="0"/>
              <a:t>Eisen/Nickel-Salz Lösungen sind nicht ferromagnetisch</a:t>
            </a:r>
          </a:p>
          <a:p>
            <a:pPr lvl="3"/>
            <a:endParaRPr lang="de-DE" dirty="0"/>
          </a:p>
          <a:p>
            <a:pPr lvl="2"/>
            <a:r>
              <a:rPr lang="de-DE" dirty="0"/>
              <a:t>Je nach Situation ist entweder der Triplett oder der </a:t>
            </a:r>
            <a:r>
              <a:rPr lang="de-DE" dirty="0" err="1"/>
              <a:t>Singlett</a:t>
            </a:r>
            <a:r>
              <a:rPr lang="de-DE" dirty="0"/>
              <a:t> Zustand energetisch günstiger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59320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889277" y="2909216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04842" y="334126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19235" y="2909216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04842" y="398980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04842" y="463532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04842" y="527783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05133" y="3336933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59320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880976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880976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880976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889439" y="334126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11095" y="39889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11095" y="463532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11095" y="528554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234" y="3341263"/>
                <a:ext cx="715766" cy="57606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988914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463532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528554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53314" y="5233934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55638" y="4018002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6144" y="4108480"/>
            <a:ext cx="1054740" cy="34659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4483" y="5406176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68410" y="4757242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087F5769-5FA1-6751-7C23-84864DA50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7848" y="2829981"/>
            <a:ext cx="7740689" cy="6909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9DE52A2-9E10-0472-452D-33CC13A273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995" y="7261686"/>
            <a:ext cx="5116564" cy="468015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64A9224-F908-67C9-1AC2-E51CC7D68DB7}"/>
              </a:ext>
            </a:extLst>
          </p:cNvPr>
          <p:cNvSpPr txBox="1"/>
          <p:nvPr/>
        </p:nvSpPr>
        <p:spPr>
          <a:xfrm>
            <a:off x="2855640" y="523393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</p:spTree>
    <p:extLst>
      <p:ext uri="{BB962C8B-B14F-4D97-AF65-F5344CB8AC3E}">
        <p14:creationId xmlns:p14="http://schemas.microsoft.com/office/powerpoint/2010/main" val="2951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</a:p>
          <a:p>
            <a:pPr lvl="3"/>
            <a:r>
              <a:rPr lang="de-DE" dirty="0"/>
              <a:t>Zur Unterscheidung von T u. S geht sowohl S</a:t>
            </a:r>
            <a:r>
              <a:rPr lang="de-DE" baseline="30000" dirty="0"/>
              <a:t>2</a:t>
            </a:r>
            <a:r>
              <a:rPr lang="de-DE" dirty="0"/>
              <a:t> und 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5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6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0D3CFFD-1AD6-8D05-5DAF-8B616E6209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953" y="4558759"/>
            <a:ext cx="3851618" cy="64621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094E236-EA9F-310D-52A9-FA7548B81C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953" y="5343048"/>
            <a:ext cx="2520662" cy="99065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E6301A2A-4754-3A6F-1DED-3D3A57AB12A7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6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79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601A364-68F5-53B7-8F41-0F2F967B972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43BB-0C1B-26D9-A373-832E448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AD82-03D7-55D6-63FE-56AF2DFA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Heisenberg Theory of 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960FA-719F-2E55-609D-B9B7631130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Groundstate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 eigenstate, with the eigenenergy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E8BA9-9B0C-882B-D398-0C962B0BA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Magnons</a:t>
            </a:r>
            <a:r>
              <a:rPr lang="de-DE" dirty="0"/>
              <a:t> in Ferromagnets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A8C33B-3A8A-3623-9D83-2A81EC42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B28643-B7E4-CDDD-9DCE-535878AF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1371C9-C707-E3B9-E85F-876258ADA4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6" y="2424345"/>
            <a:ext cx="2168381" cy="254476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81F58F03-F217-8BCB-F5D3-E6770AC615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8" y="4143443"/>
            <a:ext cx="6363739" cy="112729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99A906-B33A-58EB-041B-47B60CD4DD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93" y="3653208"/>
            <a:ext cx="269714" cy="21333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71CE96F-82F0-985D-2389-C45F17DB4547}"/>
              </a:ext>
            </a:extLst>
          </p:cNvPr>
          <p:cNvSpPr txBox="1"/>
          <p:nvPr/>
        </p:nvSpPr>
        <p:spPr>
          <a:xfrm>
            <a:off x="7787959" y="3565079"/>
            <a:ext cx="317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E8FFE57-39B4-C1AA-F0F0-631B3057AFF5}"/>
              </a:ext>
            </a:extLst>
          </p:cNvPr>
          <p:cNvCxnSpPr>
            <a:cxnSpLocks/>
          </p:cNvCxnSpPr>
          <p:nvPr/>
        </p:nvCxnSpPr>
        <p:spPr>
          <a:xfrm flipV="1">
            <a:off x="811222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1EFDEC2-AB23-1A36-1599-547741DBC0D7}"/>
              </a:ext>
            </a:extLst>
          </p:cNvPr>
          <p:cNvCxnSpPr>
            <a:cxnSpLocks/>
          </p:cNvCxnSpPr>
          <p:nvPr/>
        </p:nvCxnSpPr>
        <p:spPr>
          <a:xfrm flipV="1">
            <a:off x="861628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8EDFD79-F854-6909-6CFA-FC9D4EA328AD}"/>
              </a:ext>
            </a:extLst>
          </p:cNvPr>
          <p:cNvCxnSpPr>
            <a:cxnSpLocks/>
          </p:cNvCxnSpPr>
          <p:nvPr/>
        </p:nvCxnSpPr>
        <p:spPr>
          <a:xfrm flipV="1">
            <a:off x="9192344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17EFD2A-DA7C-D7B5-662C-22517CEC497B}"/>
              </a:ext>
            </a:extLst>
          </p:cNvPr>
          <p:cNvCxnSpPr>
            <a:cxnSpLocks/>
          </p:cNvCxnSpPr>
          <p:nvPr/>
        </p:nvCxnSpPr>
        <p:spPr>
          <a:xfrm flipV="1">
            <a:off x="9696400" y="260648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fik 80">
            <a:extLst>
              <a:ext uri="{FF2B5EF4-FFF2-40B4-BE49-F238E27FC236}">
                <a16:creationId xmlns:a16="http://schemas.microsoft.com/office/drawing/2014/main" id="{2DA6C7DA-E45C-4A06-39E5-1D821B74EE4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13" y="276586"/>
            <a:ext cx="375959" cy="246316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0A3E2D0-4624-6F66-8B8E-0460D3BFEB5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32" y="746017"/>
            <a:ext cx="85333" cy="167619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78FAC5E8-0BCE-F8A5-660C-991EDD725D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12" y="746017"/>
            <a:ext cx="104572" cy="16862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66AE12DF-C63C-0D9A-9CC2-C3561C52F7B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572" y="746016"/>
            <a:ext cx="109254" cy="174752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E3DE2B2C-36A6-E456-DA45-5D089A9E7C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34" y="756221"/>
            <a:ext cx="117058" cy="171686"/>
          </a:xfrm>
          <a:prstGeom prst="rect">
            <a:avLst/>
          </a:prstGeom>
        </p:spPr>
      </p:pic>
      <p:pic>
        <p:nvPicPr>
          <p:cNvPr id="83" name="Grafik 82" descr="DNA Silhouette">
            <a:extLst>
              <a:ext uri="{FF2B5EF4-FFF2-40B4-BE49-F238E27FC236}">
                <a16:creationId xmlns:a16="http://schemas.microsoft.com/office/drawing/2014/main" id="{CBD9DED7-B4DC-BC1E-F49B-4CBBBDABFC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782688" y="275133"/>
            <a:ext cx="246316" cy="576064"/>
          </a:xfrm>
          <a:prstGeom prst="rect">
            <a:avLst/>
          </a:prstGeom>
        </p:spPr>
      </p:pic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3C9A1C-E1CF-5956-F86F-84F7D18322E1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AF93C642-599C-2C81-FE92-FC4015D59731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E738227-9F5C-60D2-17FB-9CF7236A9EF0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30416CE-01EC-8475-4C3C-0C173A037B02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1C12BBF3-BD62-DBB5-315B-DBDD7859785F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4C83D6E-1331-FB0F-BCAA-14E1757216A5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791D15D5-53B3-8244-4CE7-08C1ADE27D43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B3342CC-73A1-3CC3-BCAA-B79D89EC1EB5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18CD28-D9F8-AED4-DF95-337E58C38610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659ACE3-DC5E-401E-F7C4-51B1CCD4597F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438ACA-F0C3-E846-7669-CDA703A28038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F0E4208D-DD38-0170-0712-2C548B39EDBC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76A40A1-EEA8-AC6A-18CD-082140167AC6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9C4AC7A7-F9B3-394E-A2F3-1FA6AFF1DD53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1E2A427C-2877-1C2A-E0B6-1A5183C81618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1BB870C6-FAE8-F562-5FA5-0B5D883550B0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37D540ED-48D3-A875-CE27-0E7B31075D8A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E3908283-E201-FBB4-090B-A4746F13FAB5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fik 90">
            <a:extLst>
              <a:ext uri="{FF2B5EF4-FFF2-40B4-BE49-F238E27FC236}">
                <a16:creationId xmlns:a16="http://schemas.microsoft.com/office/drawing/2014/main" id="{51F31F77-4B91-7852-4FE1-9231CBAD57E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3D67B97-039F-C131-FF8A-0BC1A7E8595F}"/>
              </a:ext>
            </a:extLst>
          </p:cNvPr>
          <p:cNvCxnSpPr>
            <a:cxnSpLocks/>
          </p:cNvCxnSpPr>
          <p:nvPr/>
        </p:nvCxnSpPr>
        <p:spPr>
          <a:xfrm flipV="1">
            <a:off x="2989901" y="4680326"/>
            <a:ext cx="815792" cy="19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69F1C8BF-B752-651D-F62E-2CC244A9AC04}"/>
              </a:ext>
            </a:extLst>
          </p:cNvPr>
          <p:cNvCxnSpPr>
            <a:cxnSpLocks/>
          </p:cNvCxnSpPr>
          <p:nvPr/>
        </p:nvCxnSpPr>
        <p:spPr>
          <a:xfrm>
            <a:off x="4130497" y="4680326"/>
            <a:ext cx="9361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E2165745-8C38-4FA2-7B74-C3649A07DE2F}"/>
              </a:ext>
            </a:extLst>
          </p:cNvPr>
          <p:cNvCxnSpPr>
            <a:cxnSpLocks/>
          </p:cNvCxnSpPr>
          <p:nvPr/>
        </p:nvCxnSpPr>
        <p:spPr>
          <a:xfrm>
            <a:off x="1343472" y="5406520"/>
            <a:ext cx="1870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fik 113">
            <a:extLst>
              <a:ext uri="{FF2B5EF4-FFF2-40B4-BE49-F238E27FC236}">
                <a16:creationId xmlns:a16="http://schemas.microsoft.com/office/drawing/2014/main" id="{3DA0CC64-C3AC-09BD-43D9-5028D32A21B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37" y="1068391"/>
            <a:ext cx="6217197" cy="2175601"/>
          </a:xfrm>
          <a:prstGeom prst="rect">
            <a:avLst/>
          </a:prstGeom>
        </p:spPr>
      </p:pic>
      <p:pic>
        <p:nvPicPr>
          <p:cNvPr id="4" name="Grafik 3" descr="DNA Silhouette">
            <a:extLst>
              <a:ext uri="{FF2B5EF4-FFF2-40B4-BE49-F238E27FC236}">
                <a16:creationId xmlns:a16="http://schemas.microsoft.com/office/drawing/2014/main" id="{77318C64-8D25-C499-EABF-6F6ED84C0B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8241094" y="311136"/>
            <a:ext cx="246316" cy="504057"/>
          </a:xfrm>
          <a:prstGeom prst="rect">
            <a:avLst/>
          </a:prstGeom>
        </p:spPr>
      </p:pic>
      <p:pic>
        <p:nvPicPr>
          <p:cNvPr id="8" name="Grafik 7" descr="DNA Silhouette">
            <a:extLst>
              <a:ext uri="{FF2B5EF4-FFF2-40B4-BE49-F238E27FC236}">
                <a16:creationId xmlns:a16="http://schemas.microsoft.com/office/drawing/2014/main" id="{628D4CEF-5D3C-E8F4-4EC0-0525D9DD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321215" y="311136"/>
            <a:ext cx="246316" cy="50405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AC3FAE-3E93-B746-BB4F-3C19329F68E1}"/>
              </a:ext>
            </a:extLst>
          </p:cNvPr>
          <p:cNvSpPr/>
          <p:nvPr/>
        </p:nvSpPr>
        <p:spPr>
          <a:xfrm>
            <a:off x="8130968" y="499170"/>
            <a:ext cx="452085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FCE76-5BE0-BAC3-E737-B4249394A0F8}"/>
              </a:ext>
            </a:extLst>
          </p:cNvPr>
          <p:cNvSpPr/>
          <p:nvPr/>
        </p:nvSpPr>
        <p:spPr>
          <a:xfrm>
            <a:off x="9218330" y="488390"/>
            <a:ext cx="459327" cy="13318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7420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4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7A63513-9A38-773B-CBCE-D9D443716A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22" y="4006488"/>
            <a:ext cx="4494048" cy="52847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D5E90AE-EA24-798A-225A-31674B521A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730" y="4028798"/>
            <a:ext cx="4458744" cy="761752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6A2F4A8-95B3-5089-6A48-52E3505BCC78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1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86" y="4244465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236" y="3584537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Lösung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Ergebnis und Interpretation</a:t>
            </a:r>
          </a:p>
          <a:p>
            <a:pPr lvl="2"/>
            <a:endParaRPr lang="de-DE" dirty="0"/>
          </a:p>
          <a:p>
            <a:pPr lvl="3"/>
            <a:r>
              <a:rPr lang="de-DE" dirty="0" err="1"/>
              <a:t>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Konstruktion eines „</a:t>
            </a:r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effektiven </a:t>
            </a:r>
            <a:r>
              <a:rPr lang="de-DE" u="sng" dirty="0" err="1">
                <a:uFill>
                  <a:solidFill>
                    <a:schemeClr val="accent1"/>
                  </a:solidFill>
                </a:uFill>
              </a:rPr>
              <a:t>Hamiltonian</a:t>
            </a:r>
            <a:r>
              <a:rPr lang="de-DE" dirty="0"/>
              <a:t>“:</a:t>
            </a:r>
            <a:endParaRPr lang="de-DE" baseline="-25000" dirty="0"/>
          </a:p>
          <a:p>
            <a:pPr lvl="2"/>
            <a:endParaRPr lang="de-DE" dirty="0"/>
          </a:p>
          <a:p>
            <a:pPr lvl="2"/>
            <a:r>
              <a:rPr lang="de-DE" dirty="0"/>
              <a:t>                  4</a:t>
            </a:r>
          </a:p>
          <a:p>
            <a:pPr lvl="3"/>
            <a:endParaRPr lang="de-DE" dirty="0"/>
          </a:p>
          <a:p>
            <a:pPr lvl="3"/>
            <a:r>
              <a:rPr lang="de-DE" dirty="0"/>
              <a:t>Obacht mit dem  Vorzeichen und der 2</a:t>
            </a:r>
          </a:p>
          <a:p>
            <a:pPr lvl="3"/>
            <a:r>
              <a:rPr lang="de-DE" dirty="0"/>
              <a:t>Semiklassische Näherung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 err="1"/>
              <a:t>Ttt</a:t>
            </a: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t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860" y="2185135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2585" y="828785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986" y="578780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0124615" y="80295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8376076" y="69438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9208237" y="1265838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8268064" y="90579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0016603" y="101381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9186169" y="941777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8925162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9955119" y="3045201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7670684" y="3477249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0985077" y="3045201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7670684" y="412579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7670684" y="4771314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7670684" y="5413818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7270975" y="3472918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8925162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8946818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8946818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8946818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9955281" y="3477248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9976937" y="4124899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9976937" y="4771314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9976937" y="542153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5076" y="3477248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124899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4771314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732" y="5421531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6519156" y="536991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6521480" y="4153987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0325" y="5542161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252" y="4893227"/>
            <a:ext cx="346250" cy="3042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CFFB1F8-19F6-2BB2-3E73-114E200B8C22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l="-6" r="72127"/>
          <a:stretch/>
        </p:blipFill>
        <p:spPr>
          <a:xfrm>
            <a:off x="1159698" y="2905762"/>
            <a:ext cx="1944000" cy="582966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8588529" y="476470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0019848" y="476472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6880383" y="412502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8311702" y="412504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>
            <a:extLst>
              <a:ext uri="{FF2B5EF4-FFF2-40B4-BE49-F238E27FC236}">
                <a16:creationId xmlns:a16="http://schemas.microsoft.com/office/drawing/2014/main" id="{66B4EE03-2B35-4E32-B2F0-2FC9569726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423" y="4077554"/>
            <a:ext cx="3458144" cy="494894"/>
          </a:xfrm>
          <a:prstGeom prst="rect">
            <a:avLst/>
          </a:prstGeom>
          <a:ln w="254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601D63B-E1BE-56D6-7CD9-46E0CF6ED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534" y="5457811"/>
            <a:ext cx="5029618" cy="74620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206D37AA-AA73-57A8-061E-89D02E5EC71B}"/>
              </a:ext>
            </a:extLst>
          </p:cNvPr>
          <p:cNvSpPr/>
          <p:nvPr/>
        </p:nvSpPr>
        <p:spPr>
          <a:xfrm>
            <a:off x="2944095" y="5416740"/>
            <a:ext cx="2952328" cy="800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5140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F7B3BAB8-0B53-874E-19F3-22723ED0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800" y="4196217"/>
            <a:ext cx="1054740" cy="34659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F9F579C-F23A-91E0-CE35-92276901C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7050" y="3536289"/>
            <a:ext cx="506082" cy="361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Heisenbergs Theorie des Ferromagnetismus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Heisenbergs Erweiterung</a:t>
            </a:r>
          </a:p>
          <a:p>
            <a:pPr marL="0" lvl="2" indent="0">
              <a:buNone/>
            </a:pPr>
            <a:endParaRPr lang="de-DE" dirty="0"/>
          </a:p>
          <a:p>
            <a:pPr lvl="2"/>
            <a:r>
              <a:rPr lang="de-DE" dirty="0"/>
              <a:t>Er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„Beweis durch Simulation“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5E4D37D2-4A34-F2AD-3259-4F004579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6026" y="1803730"/>
            <a:ext cx="500650" cy="4791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CA0DECDE-5335-A07D-7F39-3D32DDD09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751" y="447380"/>
            <a:ext cx="602274" cy="58709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3CA4782-C7CD-3A0E-FC17-DE1A86C6B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152" y="197375"/>
            <a:ext cx="609716" cy="678046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77AB1B3-18DA-61BD-4BFF-4194353F7019}"/>
              </a:ext>
            </a:extLst>
          </p:cNvPr>
          <p:cNvCxnSpPr>
            <a:cxnSpLocks/>
          </p:cNvCxnSpPr>
          <p:nvPr/>
        </p:nvCxnSpPr>
        <p:spPr>
          <a:xfrm flipV="1">
            <a:off x="15734781" y="421554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BC8AE5-926D-A792-09D0-1BCDC18F1063}"/>
              </a:ext>
            </a:extLst>
          </p:cNvPr>
          <p:cNvCxnSpPr>
            <a:cxnSpLocks/>
          </p:cNvCxnSpPr>
          <p:nvPr/>
        </p:nvCxnSpPr>
        <p:spPr>
          <a:xfrm flipV="1">
            <a:off x="13986242" y="312979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66126197-DB30-1E07-382A-975FAD093C54}"/>
              </a:ext>
            </a:extLst>
          </p:cNvPr>
          <p:cNvSpPr/>
          <p:nvPr/>
        </p:nvSpPr>
        <p:spPr>
          <a:xfrm>
            <a:off x="14818403" y="884433"/>
            <a:ext cx="360040" cy="3600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B6F395-5780-ACCF-1658-F68482213B93}"/>
              </a:ext>
            </a:extLst>
          </p:cNvPr>
          <p:cNvSpPr/>
          <p:nvPr/>
        </p:nvSpPr>
        <p:spPr>
          <a:xfrm>
            <a:off x="13878230" y="52439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AF43514-5DC6-1A73-3640-4A1132B94493}"/>
              </a:ext>
            </a:extLst>
          </p:cNvPr>
          <p:cNvSpPr/>
          <p:nvPr/>
        </p:nvSpPr>
        <p:spPr>
          <a:xfrm>
            <a:off x="15626769" y="63240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Geschweifte Klammer rechts 46">
            <a:extLst>
              <a:ext uri="{FF2B5EF4-FFF2-40B4-BE49-F238E27FC236}">
                <a16:creationId xmlns:a16="http://schemas.microsoft.com/office/drawing/2014/main" id="{56592ABA-E0A6-A8DF-AC61-3467BAA850AE}"/>
              </a:ext>
            </a:extLst>
          </p:cNvPr>
          <p:cNvSpPr/>
          <p:nvPr/>
        </p:nvSpPr>
        <p:spPr>
          <a:xfrm rot="5400000">
            <a:off x="14796335" y="560372"/>
            <a:ext cx="360033" cy="21962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0625CC7A-B12E-8B59-780A-B03FEF8AC96C}"/>
              </a:ext>
            </a:extLst>
          </p:cNvPr>
          <p:cNvSpPr/>
          <p:nvPr/>
        </p:nvSpPr>
        <p:spPr>
          <a:xfrm>
            <a:off x="14880976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</a:t>
            </a:r>
            <a:r>
              <a:rPr lang="de-DE" baseline="-25000" dirty="0" err="1"/>
              <a:t>z</a:t>
            </a:r>
            <a:endParaRPr lang="de-DE" baseline="-2500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FB65834-6D36-7977-AEB1-F0809C99C936}"/>
              </a:ext>
            </a:extLst>
          </p:cNvPr>
          <p:cNvSpPr/>
          <p:nvPr/>
        </p:nvSpPr>
        <p:spPr>
          <a:xfrm>
            <a:off x="15910933" y="2996953"/>
            <a:ext cx="715765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30000" dirty="0"/>
              <a:t>2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3EB1104-987D-7BA4-5E25-2406E8570952}"/>
              </a:ext>
            </a:extLst>
          </p:cNvPr>
          <p:cNvSpPr/>
          <p:nvPr/>
        </p:nvSpPr>
        <p:spPr>
          <a:xfrm>
            <a:off x="13626498" y="3429001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5C63F15-42B6-01FB-798B-924D46A05896}"/>
              </a:ext>
            </a:extLst>
          </p:cNvPr>
          <p:cNvSpPr/>
          <p:nvPr/>
        </p:nvSpPr>
        <p:spPr>
          <a:xfrm>
            <a:off x="16940891" y="2996953"/>
            <a:ext cx="715766" cy="3522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baseline="-25000" dirty="0"/>
              <a:t>1</a:t>
            </a:r>
            <a:r>
              <a:rPr lang="de-DE" dirty="0"/>
              <a:t>S</a:t>
            </a:r>
            <a:r>
              <a:rPr lang="de-DE" baseline="-25000" dirty="0"/>
              <a:t>2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437B441-D52E-3564-8008-086D9FFF8607}"/>
              </a:ext>
            </a:extLst>
          </p:cNvPr>
          <p:cNvSpPr/>
          <p:nvPr/>
        </p:nvSpPr>
        <p:spPr>
          <a:xfrm>
            <a:off x="13626498" y="4077543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F7B7931-4BE2-BF41-0187-55D4CF4901C1}"/>
              </a:ext>
            </a:extLst>
          </p:cNvPr>
          <p:cNvSpPr/>
          <p:nvPr/>
        </p:nvSpPr>
        <p:spPr>
          <a:xfrm>
            <a:off x="13626498" y="4723066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D778AD2-8A61-BA3D-2ADB-0FD821F7CB9C}"/>
              </a:ext>
            </a:extLst>
          </p:cNvPr>
          <p:cNvSpPr/>
          <p:nvPr/>
        </p:nvSpPr>
        <p:spPr>
          <a:xfrm>
            <a:off x="13626498" y="5365570"/>
            <a:ext cx="1095934" cy="57606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BE66882E-630E-A9A3-47DE-D6F051764635}"/>
              </a:ext>
            </a:extLst>
          </p:cNvPr>
          <p:cNvSpPr/>
          <p:nvPr/>
        </p:nvSpPr>
        <p:spPr>
          <a:xfrm rot="10800000">
            <a:off x="13226789" y="3424670"/>
            <a:ext cx="360033" cy="18701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3948F55-A7E2-81AE-CEE0-3ACF3FCF7487}"/>
              </a:ext>
            </a:extLst>
          </p:cNvPr>
          <p:cNvSpPr/>
          <p:nvPr/>
        </p:nvSpPr>
        <p:spPr>
          <a:xfrm>
            <a:off x="14880976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37D91B-E790-C676-B666-85F24D6A891F}"/>
              </a:ext>
            </a:extLst>
          </p:cNvPr>
          <p:cNvSpPr/>
          <p:nvPr/>
        </p:nvSpPr>
        <p:spPr>
          <a:xfrm>
            <a:off x="14902632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BC68D4C-136D-E800-97F6-562A2BCC423C}"/>
              </a:ext>
            </a:extLst>
          </p:cNvPr>
          <p:cNvSpPr/>
          <p:nvPr/>
        </p:nvSpPr>
        <p:spPr>
          <a:xfrm>
            <a:off x="14902632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-1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B4AEF7B-E5F6-3D5D-4364-18AA4787B386}"/>
              </a:ext>
            </a:extLst>
          </p:cNvPr>
          <p:cNvSpPr/>
          <p:nvPr/>
        </p:nvSpPr>
        <p:spPr>
          <a:xfrm>
            <a:off x="14902632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6DB8B92-D794-7C17-5442-466C54E34285}"/>
              </a:ext>
            </a:extLst>
          </p:cNvPr>
          <p:cNvSpPr/>
          <p:nvPr/>
        </p:nvSpPr>
        <p:spPr>
          <a:xfrm>
            <a:off x="15911095" y="3429000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CFEB819-DE34-9454-C116-F5FFD9BE93AE}"/>
              </a:ext>
            </a:extLst>
          </p:cNvPr>
          <p:cNvSpPr/>
          <p:nvPr/>
        </p:nvSpPr>
        <p:spPr>
          <a:xfrm>
            <a:off x="15932751" y="4076651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EDF59BD1-D915-4353-502C-D924CDB1E25C}"/>
              </a:ext>
            </a:extLst>
          </p:cNvPr>
          <p:cNvSpPr/>
          <p:nvPr/>
        </p:nvSpPr>
        <p:spPr>
          <a:xfrm>
            <a:off x="15932751" y="4723066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07FD84-6157-C19B-176D-B8DCD5663D49}"/>
              </a:ext>
            </a:extLst>
          </p:cNvPr>
          <p:cNvSpPr/>
          <p:nvPr/>
        </p:nvSpPr>
        <p:spPr>
          <a:xfrm>
            <a:off x="15932751" y="5373283"/>
            <a:ext cx="715766" cy="57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/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84085E93-E034-E647-D1CE-BAD89C934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890" y="3429000"/>
                <a:ext cx="715766" cy="57606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/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41888A48-8358-8FEF-DF02-7CAA5C413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076651"/>
                <a:ext cx="715766" cy="57606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/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476B8621-6F9B-A8D6-72C1-D517690A5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4723066"/>
                <a:ext cx="715766" cy="57606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/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27F05BAF-E8AC-7F1A-CCCE-3B582F567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546" y="5373283"/>
                <a:ext cx="715766" cy="57606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45C5924A-86CC-2878-7574-31C674771C56}"/>
              </a:ext>
            </a:extLst>
          </p:cNvPr>
          <p:cNvSpPr txBox="1"/>
          <p:nvPr/>
        </p:nvSpPr>
        <p:spPr>
          <a:xfrm>
            <a:off x="12474970" y="5321671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Singlett</a:t>
            </a:r>
            <a:endParaRPr lang="de-DE" sz="1600" dirty="0"/>
          </a:p>
          <a:p>
            <a:r>
              <a:rPr lang="de-DE" sz="1600" dirty="0"/>
              <a:t>(asym.)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E8B90F1-3D2E-B448-D535-52263F1967BB}"/>
              </a:ext>
            </a:extLst>
          </p:cNvPr>
          <p:cNvSpPr txBox="1"/>
          <p:nvPr/>
        </p:nvSpPr>
        <p:spPr>
          <a:xfrm>
            <a:off x="12477294" y="4105739"/>
            <a:ext cx="916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Triplett</a:t>
            </a:r>
          </a:p>
          <a:p>
            <a:r>
              <a:rPr lang="de-DE" sz="1600" dirty="0"/>
              <a:t>(sym.)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CA6CC1D-86BF-221C-077C-5BCB871AD5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6139" y="5493913"/>
            <a:ext cx="1056652" cy="34632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462E07A-F34D-5E08-DEEA-368AA2AF6B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0066" y="4844979"/>
            <a:ext cx="346250" cy="304280"/>
          </a:xfrm>
          <a:prstGeom prst="rect">
            <a:avLst/>
          </a:prstGeom>
        </p:spPr>
      </p:pic>
      <p:cxnSp>
        <p:nvCxnSpPr>
          <p:cNvPr id="53" name="Verbinder: gekrümmt 52">
            <a:extLst>
              <a:ext uri="{FF2B5EF4-FFF2-40B4-BE49-F238E27FC236}">
                <a16:creationId xmlns:a16="http://schemas.microsoft.com/office/drawing/2014/main" id="{7649E568-323A-C401-CA30-370B8BE2BE77}"/>
              </a:ext>
            </a:extLst>
          </p:cNvPr>
          <p:cNvCxnSpPr>
            <a:cxnSpLocks/>
          </p:cNvCxnSpPr>
          <p:nvPr/>
        </p:nvCxnSpPr>
        <p:spPr>
          <a:xfrm flipV="1">
            <a:off x="14198695" y="95065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27C4EB5D-5A2B-48DA-1A01-988F7744FEFB}"/>
              </a:ext>
            </a:extLst>
          </p:cNvPr>
          <p:cNvCxnSpPr>
            <a:cxnSpLocks/>
          </p:cNvCxnSpPr>
          <p:nvPr/>
        </p:nvCxnSpPr>
        <p:spPr>
          <a:xfrm rot="10800000">
            <a:off x="15630014" y="95067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krümmt 71">
            <a:extLst>
              <a:ext uri="{FF2B5EF4-FFF2-40B4-BE49-F238E27FC236}">
                <a16:creationId xmlns:a16="http://schemas.microsoft.com/office/drawing/2014/main" id="{495B834A-A44D-66D4-EA9E-DA77ADD1B5D7}"/>
              </a:ext>
            </a:extLst>
          </p:cNvPr>
          <p:cNvCxnSpPr>
            <a:cxnSpLocks/>
          </p:cNvCxnSpPr>
          <p:nvPr/>
        </p:nvCxnSpPr>
        <p:spPr>
          <a:xfrm flipV="1">
            <a:off x="12490549" y="31097"/>
            <a:ext cx="1431319" cy="807627"/>
          </a:xfrm>
          <a:prstGeom prst="curvedConnector3">
            <a:avLst>
              <a:gd name="adj1" fmla="val 556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krümmt 72">
            <a:extLst>
              <a:ext uri="{FF2B5EF4-FFF2-40B4-BE49-F238E27FC236}">
                <a16:creationId xmlns:a16="http://schemas.microsoft.com/office/drawing/2014/main" id="{E9C30A6D-071B-6D71-AC6E-F44F0325ED73}"/>
              </a:ext>
            </a:extLst>
          </p:cNvPr>
          <p:cNvCxnSpPr>
            <a:cxnSpLocks/>
          </p:cNvCxnSpPr>
          <p:nvPr/>
        </p:nvCxnSpPr>
        <p:spPr>
          <a:xfrm rot="10800000">
            <a:off x="13921868" y="31099"/>
            <a:ext cx="1502298" cy="760188"/>
          </a:xfrm>
          <a:prstGeom prst="curvedConnector3">
            <a:avLst>
              <a:gd name="adj1" fmla="val 517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211EEF10-0D16-C50E-76E6-39D6F0170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1" y="1989139"/>
            <a:ext cx="5568949" cy="4103687"/>
          </a:xfrm>
        </p:spPr>
        <p:txBody>
          <a:bodyPr/>
          <a:lstStyle/>
          <a:p>
            <a:r>
              <a:rPr lang="de-DE" dirty="0"/>
              <a:t>Erfolge</a:t>
            </a:r>
          </a:p>
          <a:p>
            <a:endParaRPr lang="de-DE" dirty="0"/>
          </a:p>
          <a:p>
            <a:pPr lvl="2"/>
            <a:r>
              <a:rPr lang="de-DE" dirty="0"/>
              <a:t>Luis </a:t>
            </a:r>
            <a:r>
              <a:rPr lang="de-DE" dirty="0" err="1"/>
              <a:t>Neél</a:t>
            </a:r>
            <a:r>
              <a:rPr lang="de-DE" dirty="0"/>
              <a:t> verwendete das Heisenberg Modell zur Entdeckung/Beschreibung von </a:t>
            </a:r>
            <a:r>
              <a:rPr lang="de-DE" dirty="0" err="1"/>
              <a:t>Antiferro-und</a:t>
            </a:r>
            <a:r>
              <a:rPr lang="de-DE" dirty="0"/>
              <a:t> </a:t>
            </a:r>
            <a:r>
              <a:rPr lang="de-DE" dirty="0" err="1"/>
              <a:t>Ferrimagnetismus</a:t>
            </a:r>
            <a:r>
              <a:rPr lang="de-DE" dirty="0"/>
              <a:t>.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Simulationen/Berechnungen von </a:t>
            </a:r>
            <a:r>
              <a:rPr lang="de-DE" dirty="0" err="1"/>
              <a:t>Magnonen</a:t>
            </a:r>
            <a:r>
              <a:rPr lang="de-DE" dirty="0"/>
              <a:t>/Dispersionen</a:t>
            </a:r>
          </a:p>
          <a:p>
            <a:pPr lvl="3"/>
            <a:r>
              <a:rPr lang="de-DE" dirty="0"/>
              <a:t>Aktuelle Forschung zu (gequetschten) </a:t>
            </a:r>
            <a:r>
              <a:rPr lang="de-DE" dirty="0" err="1"/>
              <a:t>Magnonen</a:t>
            </a:r>
            <a:endParaRPr lang="de-DE" dirty="0"/>
          </a:p>
          <a:p>
            <a:pPr lvl="3"/>
            <a:r>
              <a:rPr lang="de-DE" dirty="0"/>
              <a:t>Forschungsgebiet der Spintronik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Nicht nur direkte Wechselwirkung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lvl="3"/>
            <a:endParaRPr lang="de-DE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4D40634-932C-11B1-1C4A-3F2AB18679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6594" y="3395379"/>
            <a:ext cx="3886742" cy="60968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313E4110-F47A-6B03-A459-EB18015396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484" y="2407511"/>
            <a:ext cx="4088130" cy="765568"/>
          </a:xfrm>
          <a:prstGeom prst="rect">
            <a:avLst/>
          </a:prstGeom>
          <a:ln w="38100">
            <a:gradFill>
              <a:gsLst>
                <a:gs pos="0">
                  <a:schemeClr val="accent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77B7C147-F133-690E-C0C6-AA4CD5151EF9}"/>
              </a:ext>
            </a:extLst>
          </p:cNvPr>
          <p:cNvSpPr txBox="1"/>
          <p:nvPr/>
        </p:nvSpPr>
        <p:spPr>
          <a:xfrm>
            <a:off x="2441619" y="3226094"/>
            <a:ext cx="2704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W.Heisenberg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49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619-636, (1928)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2B4907-9A06-E5B9-1748-6BD411060375}"/>
              </a:ext>
            </a:extLst>
          </p:cNvPr>
          <p:cNvSpPr txBox="1"/>
          <p:nvPr/>
        </p:nvSpPr>
        <p:spPr>
          <a:xfrm>
            <a:off x="9373693" y="3953540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</p:spTree>
    <p:extLst>
      <p:ext uri="{BB962C8B-B14F-4D97-AF65-F5344CB8AC3E}">
        <p14:creationId xmlns:p14="http://schemas.microsoft.com/office/powerpoint/2010/main" val="15346933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Arten von magnetischer Ordnung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9216E1D-8A30-DB9F-C5D0-71C6AD3CE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2"/>
            <a:r>
              <a:rPr lang="de-DE" dirty="0" err="1"/>
              <a:t>Ferrimagnete</a:t>
            </a:r>
            <a:r>
              <a:rPr lang="de-DE" dirty="0"/>
              <a:t> (1930er)</a:t>
            </a:r>
          </a:p>
          <a:p>
            <a:pPr lvl="3"/>
            <a:r>
              <a:rPr lang="de-DE" dirty="0" err="1"/>
              <a:t>Antiferromagnete</a:t>
            </a:r>
            <a:r>
              <a:rPr lang="de-DE" dirty="0"/>
              <a:t> mit unterschiedlicher Magnetisierung für verschiedene Untergitter</a:t>
            </a:r>
          </a:p>
          <a:p>
            <a:pPr marL="450000" lvl="3" indent="0">
              <a:buNone/>
            </a:pPr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r>
              <a:rPr lang="de-DE" dirty="0" err="1"/>
              <a:t>Helimagnetismus</a:t>
            </a:r>
            <a:r>
              <a:rPr lang="de-DE" dirty="0"/>
              <a:t> (1959)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Spin Glässer(1973)</a:t>
            </a:r>
          </a:p>
          <a:p>
            <a:pPr lvl="3"/>
            <a:r>
              <a:rPr lang="de-DE" dirty="0"/>
              <a:t>Zufälliges aber kooperatives Einfrieren von Spins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Frustrierter Magnetismus (1950-77)</a:t>
            </a:r>
          </a:p>
          <a:p>
            <a:pPr lvl="3"/>
            <a:r>
              <a:rPr lang="de-DE" dirty="0"/>
              <a:t>Kollinear und Nicht-kollinear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61DE4B-0612-DC75-FED4-927489CA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969" y="1124240"/>
            <a:ext cx="4495800" cy="1370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7A4C3-A2F4-BCDB-758E-1CE0F88083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548"/>
          <a:stretch/>
        </p:blipFill>
        <p:spPr>
          <a:xfrm>
            <a:off x="3730576" y="2879325"/>
            <a:ext cx="1410558" cy="79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2A48C0-D769-608C-418B-E9E8BF2C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1" y="2867630"/>
            <a:ext cx="1697542" cy="82974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7B0C58F-7280-916A-3B88-ED5C1B9D2292}"/>
              </a:ext>
            </a:extLst>
          </p:cNvPr>
          <p:cNvSpPr txBox="1"/>
          <p:nvPr/>
        </p:nvSpPr>
        <p:spPr>
          <a:xfrm>
            <a:off x="7069423" y="3439485"/>
            <a:ext cx="22445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N.Jiang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Nature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,1601 (2020)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BB0432-D7B7-93CC-9445-171B21F07F2D}"/>
              </a:ext>
            </a:extLst>
          </p:cNvPr>
          <p:cNvSpPr txBox="1"/>
          <p:nvPr/>
        </p:nvSpPr>
        <p:spPr>
          <a:xfrm>
            <a:off x="9816718" y="198913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327C071-AC2F-299A-8C06-18F8D4C05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552" y="3920263"/>
            <a:ext cx="1782600" cy="1160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3F8ACD5-27ED-53F1-32B8-081E182B5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795" y="4976188"/>
            <a:ext cx="1257174" cy="1277582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05E2254-2159-60EC-495C-A7A01AB4B249}"/>
              </a:ext>
            </a:extLst>
          </p:cNvPr>
          <p:cNvGrpSpPr/>
          <p:nvPr/>
        </p:nvGrpSpPr>
        <p:grpSpPr>
          <a:xfrm>
            <a:off x="9743938" y="4237507"/>
            <a:ext cx="2016263" cy="2016263"/>
            <a:chOff x="1403609" y="2081213"/>
            <a:chExt cx="2016263" cy="2016263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E11AF158-2BF0-6753-64F5-C3CAD005FDEA}"/>
                </a:ext>
              </a:extLst>
            </p:cNvPr>
            <p:cNvSpPr/>
            <p:nvPr/>
          </p:nvSpPr>
          <p:spPr>
            <a:xfrm>
              <a:off x="1403609" y="2081213"/>
              <a:ext cx="2016263" cy="2016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90000" rIns="90000" bIns="90000" rtlCol="0" anchor="b"/>
            <a:lstStyle/>
            <a:p>
              <a:pPr>
                <a:lnSpc>
                  <a:spcPct val="110000"/>
                </a:lnSpc>
              </a:pPr>
              <a:r>
                <a:rPr lang="de-DE" sz="1200" b="1" dirty="0"/>
                <a:t>Obacht</a:t>
              </a:r>
            </a:p>
            <a:p>
              <a:pPr>
                <a:lnSpc>
                  <a:spcPct val="110000"/>
                </a:lnSpc>
              </a:pPr>
              <a:endParaRPr lang="de-DE" sz="1200" dirty="0"/>
            </a:p>
            <a:p>
              <a:pPr>
                <a:lnSpc>
                  <a:spcPct val="110000"/>
                </a:lnSpc>
              </a:pPr>
              <a:r>
                <a:rPr lang="de-DE" sz="1200" dirty="0"/>
                <a:t>Pfeildarstellung der Spins ist semi-klassisch. Stets beachten dass es sich um </a:t>
              </a:r>
              <a:r>
                <a:rPr lang="de-DE" sz="1200" dirty="0" err="1"/>
                <a:t>quantenmechansiche</a:t>
              </a:r>
              <a:r>
                <a:rPr lang="de-DE" sz="1200" dirty="0"/>
                <a:t> Magnetisierungsdichten handelt.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4EB06E4F-8217-CDE6-A434-608690F51C6C}"/>
                </a:ext>
              </a:extLst>
            </p:cNvPr>
            <p:cNvGrpSpPr/>
            <p:nvPr/>
          </p:nvGrpSpPr>
          <p:grpSpPr>
            <a:xfrm>
              <a:off x="3186112" y="2120373"/>
              <a:ext cx="190323" cy="190323"/>
              <a:chOff x="323850" y="5157788"/>
              <a:chExt cx="935038" cy="935038"/>
            </a:xfrm>
          </p:grpSpPr>
          <p:cxnSp>
            <p:nvCxnSpPr>
              <p:cNvPr id="27" name="Gerade Verbindung 9">
                <a:extLst>
                  <a:ext uri="{FF2B5EF4-FFF2-40B4-BE49-F238E27FC236}">
                    <a16:creationId xmlns:a16="http://schemas.microsoft.com/office/drawing/2014/main" id="{798051BD-5744-71DC-BD0A-63D8B84044B1}"/>
                  </a:ext>
                </a:extLst>
              </p:cNvPr>
              <p:cNvCxnSpPr/>
              <p:nvPr/>
            </p:nvCxnSpPr>
            <p:spPr>
              <a:xfrm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12">
                <a:extLst>
                  <a:ext uri="{FF2B5EF4-FFF2-40B4-BE49-F238E27FC236}">
                    <a16:creationId xmlns:a16="http://schemas.microsoft.com/office/drawing/2014/main" id="{E40EC2E5-469C-002E-5516-086DF32B3827}"/>
                  </a:ext>
                </a:extLst>
              </p:cNvPr>
              <p:cNvCxnSpPr/>
              <p:nvPr/>
            </p:nvCxnSpPr>
            <p:spPr>
              <a:xfrm flipH="1">
                <a:off x="323850" y="5157788"/>
                <a:ext cx="935038" cy="93503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2264ED8D-4B38-F6EF-A396-9E4B301A8478}"/>
              </a:ext>
            </a:extLst>
          </p:cNvPr>
          <p:cNvSpPr txBox="1"/>
          <p:nvPr/>
        </p:nvSpPr>
        <p:spPr>
          <a:xfrm>
            <a:off x="6799864" y="4785602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Wikipedia.com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CE6B81-5868-051D-EBD6-874D2956969E}"/>
              </a:ext>
            </a:extLst>
          </p:cNvPr>
          <p:cNvSpPr txBox="1"/>
          <p:nvPr/>
        </p:nvSpPr>
        <p:spPr>
          <a:xfrm>
            <a:off x="5551255" y="5984222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Fkf.mpg.de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2C0A80-1043-28F5-18EA-4B53E58FE72A}"/>
              </a:ext>
            </a:extLst>
          </p:cNvPr>
          <p:cNvSpPr txBox="1"/>
          <p:nvPr/>
        </p:nvSpPr>
        <p:spPr>
          <a:xfrm>
            <a:off x="782111" y="2737344"/>
            <a:ext cx="2518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L.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Néel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An. de phys.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137-198 (1948)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4ABAFB8-1CAB-5BD1-C67A-8C12C85B8769}"/>
              </a:ext>
            </a:extLst>
          </p:cNvPr>
          <p:cNvSpPr txBox="1"/>
          <p:nvPr/>
        </p:nvSpPr>
        <p:spPr>
          <a:xfrm>
            <a:off x="782111" y="3608659"/>
            <a:ext cx="308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Yoshimori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J. Phys.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Soc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Jpn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807-821 (1959)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BD81583-5C19-3B57-FAE8-AE00E5EF5337}"/>
              </a:ext>
            </a:extLst>
          </p:cNvPr>
          <p:cNvSpPr txBox="1"/>
          <p:nvPr/>
        </p:nvSpPr>
        <p:spPr>
          <a:xfrm>
            <a:off x="733604" y="4622659"/>
            <a:ext cx="2323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D.Sherrington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PRL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,26 (1975)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A06BFE-C494-4144-B6F5-B86D518BA65A}"/>
              </a:ext>
            </a:extLst>
          </p:cNvPr>
          <p:cNvSpPr txBox="1"/>
          <p:nvPr/>
        </p:nvSpPr>
        <p:spPr>
          <a:xfrm>
            <a:off x="782111" y="5738001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accent1">
                    <a:lumMod val="75000"/>
                  </a:schemeClr>
                </a:solidFill>
              </a:rPr>
              <a:t>G. Toulouse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Commun. Phys. </a:t>
            </a:r>
            <a:r>
              <a:rPr lang="fr-FR" sz="1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fr-FR" sz="1000" dirty="0">
                <a:solidFill>
                  <a:schemeClr val="accent1">
                    <a:lumMod val="75000"/>
                  </a:schemeClr>
                </a:solidFill>
              </a:rPr>
              <a:t>, 115 (1977).</a:t>
            </a:r>
            <a:endParaRPr lang="de-DE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NEWSFLASH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E3585F0-3BB9-28F9-FA54-2EDA205A8563}"/>
              </a:ext>
            </a:extLst>
          </p:cNvPr>
          <p:cNvGrpSpPr/>
          <p:nvPr/>
        </p:nvGrpSpPr>
        <p:grpSpPr>
          <a:xfrm>
            <a:off x="214387" y="1833659"/>
            <a:ext cx="6117208" cy="1123323"/>
            <a:chOff x="263352" y="1556792"/>
            <a:chExt cx="6552728" cy="1305618"/>
          </a:xfrm>
        </p:grpSpPr>
        <p:pic>
          <p:nvPicPr>
            <p:cNvPr id="35" name="Grafik 34" descr="Ein Bild, das Text, Schrift, Screenshot, weiß enthält.">
              <a:extLst>
                <a:ext uri="{FF2B5EF4-FFF2-40B4-BE49-F238E27FC236}">
                  <a16:creationId xmlns:a16="http://schemas.microsoft.com/office/drawing/2014/main" id="{CDD0155D-790A-8172-B98F-C05A639A5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52" y="1556792"/>
              <a:ext cx="6552728" cy="130561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38" name="Grafik 37" descr="Ein Bild, das Grafiken, Schrift, Grafikdesign, Logo enthält.&#10;&#10;Automatisch generierte Beschreibung">
              <a:extLst>
                <a:ext uri="{FF2B5EF4-FFF2-40B4-BE49-F238E27FC236}">
                  <a16:creationId xmlns:a16="http://schemas.microsoft.com/office/drawing/2014/main" id="{D2DEA153-0B54-391F-047B-96A5714C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944" y="2261725"/>
              <a:ext cx="1008112" cy="519178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D4CCEF0D-3E14-D037-EEA2-6C9990653DB4}"/>
              </a:ext>
            </a:extLst>
          </p:cNvPr>
          <p:cNvGrpSpPr/>
          <p:nvPr/>
        </p:nvGrpSpPr>
        <p:grpSpPr>
          <a:xfrm>
            <a:off x="5303912" y="3191691"/>
            <a:ext cx="5506218" cy="866896"/>
            <a:chOff x="5735960" y="3607607"/>
            <a:chExt cx="5506218" cy="866896"/>
          </a:xfrm>
        </p:grpSpPr>
        <p:pic>
          <p:nvPicPr>
            <p:cNvPr id="49" name="Grafik 48" descr="Ein Bild, das Text, Schrift, Typografie, Grafiken enthält.&#10;&#10;Automatisch generierte Beschreibung">
              <a:extLst>
                <a:ext uri="{FF2B5EF4-FFF2-40B4-BE49-F238E27FC236}">
                  <a16:creationId xmlns:a16="http://schemas.microsoft.com/office/drawing/2014/main" id="{8EB68A1A-E5FA-3624-412B-9A13D9BB8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5960" y="3607607"/>
              <a:ext cx="5506218" cy="86689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1" name="Grafik 50" descr="Ein Bild, das Schrift, Typografie, Text, Kalligrafie enthält.&#10;&#10;Automatisch generierte Beschreibung">
              <a:extLst>
                <a:ext uri="{FF2B5EF4-FFF2-40B4-BE49-F238E27FC236}">
                  <a16:creationId xmlns:a16="http://schemas.microsoft.com/office/drawing/2014/main" id="{0AAFF06E-477C-7A82-4C52-5622B952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61" y="3607607"/>
              <a:ext cx="2448272" cy="352590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247B43D-4F0D-960E-3D39-5990A67E9972}"/>
              </a:ext>
            </a:extLst>
          </p:cNvPr>
          <p:cNvGrpSpPr/>
          <p:nvPr/>
        </p:nvGrpSpPr>
        <p:grpSpPr>
          <a:xfrm>
            <a:off x="551384" y="4358140"/>
            <a:ext cx="5239481" cy="1305107"/>
            <a:chOff x="325823" y="4483451"/>
            <a:chExt cx="5239481" cy="1305107"/>
          </a:xfrm>
        </p:grpSpPr>
        <p:pic>
          <p:nvPicPr>
            <p:cNvPr id="55" name="Grafik 54" descr="Ein Bild, das Text, Schrift, Grafiken, Typografie enthält.&#10;&#10;Automatisch generierte Beschreibung">
              <a:extLst>
                <a:ext uri="{FF2B5EF4-FFF2-40B4-BE49-F238E27FC236}">
                  <a16:creationId xmlns:a16="http://schemas.microsoft.com/office/drawing/2014/main" id="{6724C793-6E51-B1AE-6D35-E9AB11C9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23" y="4483451"/>
              <a:ext cx="5239481" cy="130510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B456B634-6F9B-3804-5A96-D9C90225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5184" y="5301208"/>
              <a:ext cx="1340992" cy="456133"/>
            </a:xfrm>
            <a:prstGeom prst="rect">
              <a:avLst/>
            </a:prstGeom>
          </p:spPr>
        </p:pic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3968821-9CC1-48BE-C8FD-FC8802DAE1C4}"/>
              </a:ext>
            </a:extLst>
          </p:cNvPr>
          <p:cNvGrpSpPr/>
          <p:nvPr/>
        </p:nvGrpSpPr>
        <p:grpSpPr>
          <a:xfrm>
            <a:off x="6030367" y="540515"/>
            <a:ext cx="5761805" cy="1123323"/>
            <a:chOff x="6030367" y="540515"/>
            <a:chExt cx="5761805" cy="1123323"/>
          </a:xfrm>
        </p:grpSpPr>
        <p:pic>
          <p:nvPicPr>
            <p:cNvPr id="62" name="Grafik 61" descr="Ein Bild, das Text, Schrift, weiß, Reihe enthält.&#10;&#10;Automatisch generierte Beschreibung">
              <a:extLst>
                <a:ext uri="{FF2B5EF4-FFF2-40B4-BE49-F238E27FC236}">
                  <a16:creationId xmlns:a16="http://schemas.microsoft.com/office/drawing/2014/main" id="{32BB81D3-0F97-FB8C-37EF-503B9F23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67" y="540515"/>
              <a:ext cx="5761805" cy="112332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66AB6E0E-8828-74C1-D617-921869AD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6240" y="571794"/>
              <a:ext cx="3383915" cy="274943"/>
            </a:xfrm>
            <a:prstGeom prst="rect">
              <a:avLst/>
            </a:prstGeom>
          </p:spPr>
        </p:pic>
      </p:grpSp>
      <p:sp>
        <p:nvSpPr>
          <p:cNvPr id="66" name="Textfeld 65">
            <a:extLst>
              <a:ext uri="{FF2B5EF4-FFF2-40B4-BE49-F238E27FC236}">
                <a16:creationId xmlns:a16="http://schemas.microsoft.com/office/drawing/2014/main" id="{C22EA564-AA84-E63C-C480-12ADF3444018}"/>
              </a:ext>
            </a:extLst>
          </p:cNvPr>
          <p:cNvSpPr txBox="1"/>
          <p:nvPr/>
        </p:nvSpPr>
        <p:spPr>
          <a:xfrm>
            <a:off x="10724180" y="1685525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20.02.24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ECD5BB9-7B90-B831-392A-74202245CFA5}"/>
              </a:ext>
            </a:extLst>
          </p:cNvPr>
          <p:cNvSpPr txBox="1"/>
          <p:nvPr/>
        </p:nvSpPr>
        <p:spPr>
          <a:xfrm>
            <a:off x="4712197" y="5672809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22.02.24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9A18B9EF-6B37-E507-38B1-58E0B4934BA5}"/>
              </a:ext>
            </a:extLst>
          </p:cNvPr>
          <p:cNvSpPr txBox="1"/>
          <p:nvPr/>
        </p:nvSpPr>
        <p:spPr>
          <a:xfrm>
            <a:off x="9730010" y="4089003"/>
            <a:ext cx="10801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28.02.24</a:t>
            </a:r>
          </a:p>
        </p:txBody>
      </p:sp>
    </p:spTree>
    <p:extLst>
      <p:ext uri="{BB962C8B-B14F-4D97-AF65-F5344CB8AC3E}">
        <p14:creationId xmlns:p14="http://schemas.microsoft.com/office/powerpoint/2010/main" val="35455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B05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B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8" name="Ungleich 17">
            <a:extLst>
              <a:ext uri="{FF2B5EF4-FFF2-40B4-BE49-F238E27FC236}">
                <a16:creationId xmlns:a16="http://schemas.microsoft.com/office/drawing/2014/main" id="{9C5DC540-6876-FD96-EDAA-3A083A01ECCE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00E7519-B2F0-2BFC-D778-0AF1AB6393D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262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2085424"/>
            <a:ext cx="4905865" cy="2954525"/>
            <a:chOff x="3494391" y="2085424"/>
            <a:chExt cx="4905865" cy="295452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EBB65BDD-BC5E-AC82-23BB-29F008B3C8CB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16" name="Gleich 15">
            <a:extLst>
              <a:ext uri="{FF2B5EF4-FFF2-40B4-BE49-F238E27FC236}">
                <a16:creationId xmlns:a16="http://schemas.microsoft.com/office/drawing/2014/main" id="{46A559D1-CDEC-36D3-54E3-0C1D4AFF815E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883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981E7D2-B009-185A-4143-93F02A11D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163" y="2914598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FF00"/>
                  </a:solidFill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M</a:t>
              </a: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E29757C-74EB-82B9-4AAB-C7BE41413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2750" y="1914287"/>
              <a:ext cx="15173" cy="115997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2B9470D-5810-C56D-C12D-7CD7E18B5A8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EB9BE5C-39B9-D1C4-5045-4807F0A5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8AB231-1930-4398-BBD8-04B34CDA9B59}"/>
              </a:ext>
            </a:extLst>
          </p:cNvPr>
          <p:cNvSpPr txBox="1"/>
          <p:nvPr/>
        </p:nvSpPr>
        <p:spPr>
          <a:xfrm>
            <a:off x="6265812" y="3239177"/>
            <a:ext cx="5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FM</a:t>
            </a:r>
          </a:p>
        </p:txBody>
      </p:sp>
      <p:sp>
        <p:nvSpPr>
          <p:cNvPr id="18" name="Ungleich 17">
            <a:extLst>
              <a:ext uri="{FF2B5EF4-FFF2-40B4-BE49-F238E27FC236}">
                <a16:creationId xmlns:a16="http://schemas.microsoft.com/office/drawing/2014/main" id="{89D64477-3CC3-8644-D681-07A17A2F9DC1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75094F-27D1-F71C-987B-F97C8950AF34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41705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9FC7BA9D-5F16-2122-3CB6-385AA8B08D46}"/>
              </a:ext>
            </a:extLst>
          </p:cNvPr>
          <p:cNvSpPr txBox="1"/>
          <p:nvPr/>
        </p:nvSpPr>
        <p:spPr>
          <a:xfrm>
            <a:off x="6149758" y="3204260"/>
            <a:ext cx="7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AFM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7D70A4-5C95-301D-F76B-BE3428EC0A00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7" name="Gleich 26">
            <a:extLst>
              <a:ext uri="{FF2B5EF4-FFF2-40B4-BE49-F238E27FC236}">
                <a16:creationId xmlns:a16="http://schemas.microsoft.com/office/drawing/2014/main" id="{54C79FBA-8E67-5402-9ED1-F472AB6B07E0}"/>
              </a:ext>
            </a:extLst>
          </p:cNvPr>
          <p:cNvSpPr/>
          <p:nvPr/>
        </p:nvSpPr>
        <p:spPr>
          <a:xfrm>
            <a:off x="8187799" y="2921510"/>
            <a:ext cx="281727" cy="202200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13509" y="1269230"/>
            <a:ext cx="3733030" cy="4608042"/>
          </a:xfrm>
        </p:spPr>
        <p:txBody>
          <a:bodyPr/>
          <a:lstStyle/>
          <a:p>
            <a:r>
              <a:rPr lang="de-DE" dirty="0"/>
              <a:t>Hall Effekt mit B-Feld </a:t>
            </a:r>
          </a:p>
          <a:p>
            <a:endParaRPr lang="de-DE" dirty="0"/>
          </a:p>
          <a:p>
            <a:pPr lvl="2"/>
            <a:r>
              <a:rPr lang="de-DE" dirty="0"/>
              <a:t>Mit B-Feld bereits bekannt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647859"/>
          </a:xfrm>
        </p:spPr>
        <p:txBody>
          <a:bodyPr/>
          <a:lstStyle/>
          <a:p>
            <a:r>
              <a:rPr lang="de-DE" dirty="0"/>
              <a:t>Woher kommt die Aufruhr?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DD89BE57-E347-441B-7033-FAC4CEA4EE15}"/>
              </a:ext>
            </a:extLst>
          </p:cNvPr>
          <p:cNvGrpSpPr/>
          <p:nvPr/>
        </p:nvGrpSpPr>
        <p:grpSpPr>
          <a:xfrm>
            <a:off x="3494391" y="1818979"/>
            <a:ext cx="4905865" cy="3220970"/>
            <a:chOff x="3494391" y="1818979"/>
            <a:chExt cx="4905865" cy="3220970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F31038C4-BFAD-F28E-FBE1-CB132AD7B687}"/>
                </a:ext>
              </a:extLst>
            </p:cNvPr>
            <p:cNvGrpSpPr/>
            <p:nvPr/>
          </p:nvGrpSpPr>
          <p:grpSpPr>
            <a:xfrm>
              <a:off x="3791744" y="2638884"/>
              <a:ext cx="3521789" cy="1078619"/>
              <a:chOff x="3791744" y="2638884"/>
              <a:chExt cx="3521789" cy="1078619"/>
            </a:xfrm>
          </p:grpSpPr>
          <p:sp>
            <p:nvSpPr>
              <p:cNvPr id="8" name="Parallelogramm 7">
                <a:extLst>
                  <a:ext uri="{FF2B5EF4-FFF2-40B4-BE49-F238E27FC236}">
                    <a16:creationId xmlns:a16="http://schemas.microsoft.com/office/drawing/2014/main" id="{8D1286E0-7C64-CA51-BC54-7EBCA979C695}"/>
                  </a:ext>
                </a:extLst>
              </p:cNvPr>
              <p:cNvSpPr/>
              <p:nvPr/>
            </p:nvSpPr>
            <p:spPr>
              <a:xfrm>
                <a:off x="3791744" y="2852937"/>
                <a:ext cx="3521789" cy="864566"/>
              </a:xfrm>
              <a:prstGeom prst="parallelogram">
                <a:avLst>
                  <a:gd name="adj" fmla="val 56491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4835E1B-0A4D-F4AC-136F-3FC0DA660516}"/>
                  </a:ext>
                </a:extLst>
              </p:cNvPr>
              <p:cNvSpPr/>
              <p:nvPr/>
            </p:nvSpPr>
            <p:spPr>
              <a:xfrm>
                <a:off x="3791744" y="3538971"/>
                <a:ext cx="144016" cy="1785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249F2BA-DB97-6666-7315-7010A478C803}"/>
                  </a:ext>
                </a:extLst>
              </p:cNvPr>
              <p:cNvSpPr/>
              <p:nvPr/>
            </p:nvSpPr>
            <p:spPr>
              <a:xfrm>
                <a:off x="7169517" y="2638884"/>
                <a:ext cx="144016" cy="2140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Parallelogramm 3">
                <a:extLst>
                  <a:ext uri="{FF2B5EF4-FFF2-40B4-BE49-F238E27FC236}">
                    <a16:creationId xmlns:a16="http://schemas.microsoft.com/office/drawing/2014/main" id="{ECD4F5B5-7915-6F9B-A6A7-46F00D9CCE26}"/>
                  </a:ext>
                </a:extLst>
              </p:cNvPr>
              <p:cNvSpPr/>
              <p:nvPr/>
            </p:nvSpPr>
            <p:spPr>
              <a:xfrm>
                <a:off x="3791744" y="2638884"/>
                <a:ext cx="3521789" cy="900087"/>
              </a:xfrm>
              <a:prstGeom prst="parallelogram">
                <a:avLst>
                  <a:gd name="adj" fmla="val 5649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A317A5D-14AC-289A-8DBC-166C7E9F1B69}"/>
                </a:ext>
              </a:extLst>
            </p:cNvPr>
            <p:cNvSpPr/>
            <p:nvPr/>
          </p:nvSpPr>
          <p:spPr>
            <a:xfrm>
              <a:off x="7058962" y="3101404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F834599-6C0C-13B3-2423-88FF84F0F84A}"/>
                </a:ext>
              </a:extLst>
            </p:cNvPr>
            <p:cNvSpPr/>
            <p:nvPr/>
          </p:nvSpPr>
          <p:spPr>
            <a:xfrm>
              <a:off x="4007768" y="3065561"/>
              <a:ext cx="72008" cy="720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A22477E0-FF7F-25CE-96A9-8C5FBCDAE8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3101404"/>
              <a:ext cx="5040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9500FBA-8F29-D9CE-530F-97862E4AE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0970" y="3137408"/>
              <a:ext cx="209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9882896-A3D2-C5EE-8048-7B35F3C28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0947" y="3129470"/>
              <a:ext cx="0" cy="1379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7936146-0240-7086-DE7A-F8DF5181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4391" y="3095337"/>
              <a:ext cx="9321" cy="1399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AE96A34-B363-1B2F-DA5B-4880ACBE20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4391" y="4494659"/>
              <a:ext cx="15934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AAA0B67-352E-07DF-6F11-0B26546068DA}"/>
                </a:ext>
              </a:extLst>
            </p:cNvPr>
            <p:cNvCxnSpPr/>
            <p:nvPr/>
          </p:nvCxnSpPr>
          <p:spPr>
            <a:xfrm>
              <a:off x="5087888" y="4221088"/>
              <a:ext cx="0" cy="576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A69DA9E-CAA4-1ABF-46BA-C6C3C684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231904" y="4360912"/>
              <a:ext cx="0" cy="296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958B11AE-97B2-A181-A992-411CE66DB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904" y="4499868"/>
              <a:ext cx="21090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F77980B-A113-1F04-EE11-BAD77EBB1129}"/>
                </a:ext>
              </a:extLst>
            </p:cNvPr>
            <p:cNvSpPr txBox="1"/>
            <p:nvPr/>
          </p:nvSpPr>
          <p:spPr>
            <a:xfrm>
              <a:off x="5059404" y="4670617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FB944B2-A26C-83A2-99BA-0866A43E9046}"/>
                </a:ext>
              </a:extLst>
            </p:cNvPr>
            <p:cNvCxnSpPr>
              <a:cxnSpLocks/>
            </p:cNvCxnSpPr>
            <p:nvPr/>
          </p:nvCxnSpPr>
          <p:spPr>
            <a:xfrm>
              <a:off x="4973469" y="3088927"/>
              <a:ext cx="929500" cy="6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3BE7FD1-BEF3-81F5-E848-09964E4FAC23}"/>
                </a:ext>
              </a:extLst>
            </p:cNvPr>
            <p:cNvSpPr txBox="1"/>
            <p:nvPr/>
          </p:nvSpPr>
          <p:spPr>
            <a:xfrm>
              <a:off x="5544837" y="3101404"/>
              <a:ext cx="306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I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D3C5A48-56FB-5832-E999-EECF1EAC0465}"/>
                </a:ext>
              </a:extLst>
            </p:cNvPr>
            <p:cNvSpPr txBox="1"/>
            <p:nvPr/>
          </p:nvSpPr>
          <p:spPr>
            <a:xfrm>
              <a:off x="5366223" y="1818979"/>
              <a:ext cx="28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solidFill>
                  <a:srgbClr val="FFFF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7B98202-405D-518F-0E0A-FF7A888F0D9A}"/>
                </a:ext>
              </a:extLst>
            </p:cNvPr>
            <p:cNvSpPr/>
            <p:nvPr/>
          </p:nvSpPr>
          <p:spPr>
            <a:xfrm>
              <a:off x="5090666" y="3500983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0C228CC-79A3-A5D9-BC10-2FD9A83F6D41}"/>
                </a:ext>
              </a:extLst>
            </p:cNvPr>
            <p:cNvSpPr/>
            <p:nvPr/>
          </p:nvSpPr>
          <p:spPr>
            <a:xfrm>
              <a:off x="5613947" y="2577599"/>
              <a:ext cx="72008" cy="7200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F288E06-7CED-CD41-8E6C-466A50F8C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055" y="2678228"/>
              <a:ext cx="430561" cy="76027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3C679C8B-AC23-342E-5BC5-64F92B0BE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427" y="3548799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789DCD0-B099-8B44-C58F-5967C381D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5351" y="2100134"/>
              <a:ext cx="255011" cy="4756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59EC9258-2AFB-9A85-20E8-B540833E3DD7}"/>
                </a:ext>
              </a:extLst>
            </p:cNvPr>
            <p:cNvCxnSpPr/>
            <p:nvPr/>
          </p:nvCxnSpPr>
          <p:spPr>
            <a:xfrm>
              <a:off x="5910362" y="2100134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A2E875B-EBD3-8852-5091-9717C7F451C2}"/>
                </a:ext>
              </a:extLst>
            </p:cNvPr>
            <p:cNvCxnSpPr/>
            <p:nvPr/>
          </p:nvCxnSpPr>
          <p:spPr>
            <a:xfrm>
              <a:off x="4851053" y="4016421"/>
              <a:ext cx="248989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5E8B8133-26F7-90EA-F68A-2BA57F66D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7500" y="2085424"/>
              <a:ext cx="1052378" cy="193099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735BC30-4841-F061-175A-E583ED4B5C11}"/>
                </a:ext>
              </a:extLst>
            </p:cNvPr>
            <p:cNvSpPr/>
            <p:nvPr/>
          </p:nvSpPr>
          <p:spPr>
            <a:xfrm>
              <a:off x="7548507" y="2745910"/>
              <a:ext cx="619866" cy="57606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A5B66B2E-1279-F300-D6D6-635D0FEBA2D3}"/>
                </a:ext>
              </a:extLst>
            </p:cNvPr>
            <p:cNvSpPr txBox="1"/>
            <p:nvPr/>
          </p:nvSpPr>
          <p:spPr>
            <a:xfrm>
              <a:off x="7556227" y="2849275"/>
              <a:ext cx="709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</a:t>
              </a:r>
              <a:r>
                <a:rPr lang="de-DE" baseline="-25000" dirty="0" err="1">
                  <a:ea typeface="Amiri" panose="00000500000000000000" pitchFamily="2" charset="-78"/>
                  <a:cs typeface="Amiri" panose="00000500000000000000" pitchFamily="2" charset="-78"/>
                </a:rPr>
                <a:t>Hall</a:t>
              </a:r>
              <a:endParaRPr lang="de-DE" baseline="-25000" dirty="0">
                <a:ea typeface="Amiri" panose="00000500000000000000" pitchFamily="2" charset="-78"/>
                <a:cs typeface="Amiri" panose="00000500000000000000" pitchFamily="2" charset="-78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8074E25-9683-6116-A962-6BECE92550B3}"/>
              </a:ext>
            </a:extLst>
          </p:cNvPr>
          <p:cNvSpPr txBox="1">
            <a:spLocks/>
          </p:cNvSpPr>
          <p:nvPr/>
        </p:nvSpPr>
        <p:spPr>
          <a:xfrm>
            <a:off x="8976321" y="1340768"/>
            <a:ext cx="2880320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Anormaler Hall Effekt </a:t>
            </a:r>
          </a:p>
          <a:p>
            <a:endParaRPr lang="de-DE" dirty="0"/>
          </a:p>
          <a:p>
            <a:pPr lvl="1"/>
            <a:r>
              <a:rPr lang="de-DE" dirty="0"/>
              <a:t>Kein externes Feld B = 0</a:t>
            </a:r>
          </a:p>
          <a:p>
            <a:endParaRPr lang="de-DE" dirty="0"/>
          </a:p>
          <a:p>
            <a:pPr lvl="2"/>
            <a:r>
              <a:rPr lang="de-DE" dirty="0"/>
              <a:t>FM: 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AFM: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??:  </a:t>
            </a:r>
          </a:p>
          <a:p>
            <a:pPr lvl="3"/>
            <a:r>
              <a:rPr lang="de-DE" dirty="0"/>
              <a:t>(in manchen Richtungen)</a:t>
            </a:r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7DBD13-7BED-CAD0-A50A-47ED35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92" y="2369542"/>
            <a:ext cx="1921736" cy="32784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E71909-F27E-B52C-1287-5517794B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61" y="2964552"/>
            <a:ext cx="2015780" cy="26157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C494BA-06FF-F938-C1D0-14FE12BE6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180" y="3507386"/>
            <a:ext cx="2069142" cy="28761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548807F-0344-B0A0-EC07-4C1FCCE136F0}"/>
              </a:ext>
            </a:extLst>
          </p:cNvPr>
          <p:cNvSpPr txBox="1"/>
          <p:nvPr/>
        </p:nvSpPr>
        <p:spPr>
          <a:xfrm>
            <a:off x="6302017" y="3230924"/>
            <a:ext cx="4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??</a:t>
            </a:r>
          </a:p>
        </p:txBody>
      </p:sp>
      <p:sp>
        <p:nvSpPr>
          <p:cNvPr id="21" name="Ungleich 20">
            <a:extLst>
              <a:ext uri="{FF2B5EF4-FFF2-40B4-BE49-F238E27FC236}">
                <a16:creationId xmlns:a16="http://schemas.microsoft.com/office/drawing/2014/main" id="{BFF86CC7-2A10-49C1-C36E-EBE0AB993368}"/>
              </a:ext>
            </a:extLst>
          </p:cNvPr>
          <p:cNvSpPr/>
          <p:nvPr/>
        </p:nvSpPr>
        <p:spPr>
          <a:xfrm>
            <a:off x="8187800" y="2914598"/>
            <a:ext cx="281726" cy="216024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53DC845-55D1-2F22-C2EE-CC08FF42F2B5}"/>
              </a:ext>
            </a:extLst>
          </p:cNvPr>
          <p:cNvSpPr txBox="1"/>
          <p:nvPr/>
        </p:nvSpPr>
        <p:spPr>
          <a:xfrm>
            <a:off x="8427863" y="28379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5D9C06C-DFFB-7D49-BB9E-78B049862654}"/>
              </a:ext>
            </a:extLst>
          </p:cNvPr>
          <p:cNvSpPr txBox="1"/>
          <p:nvPr/>
        </p:nvSpPr>
        <p:spPr>
          <a:xfrm>
            <a:off x="9544669" y="428186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H. </a:t>
            </a:r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Reichlova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et al. arXiv:2012.15651</a:t>
            </a:r>
          </a:p>
        </p:txBody>
      </p:sp>
    </p:spTree>
    <p:extLst>
      <p:ext uri="{BB962C8B-B14F-4D97-AF65-F5344CB8AC3E}">
        <p14:creationId xmlns:p14="http://schemas.microsoft.com/office/powerpoint/2010/main" val="393429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DED6-7526-980B-1A60-E8DC277C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DD07F-7258-7074-3A87-F083A61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04664"/>
            <a:ext cx="8112471" cy="1224111"/>
          </a:xfrm>
        </p:spPr>
        <p:txBody>
          <a:bodyPr/>
          <a:lstStyle/>
          <a:p>
            <a:r>
              <a:rPr lang="en-US" dirty="0"/>
              <a:t>Bloch Theory of</a:t>
            </a:r>
            <a:br>
              <a:rPr lang="en-US" dirty="0"/>
            </a:br>
            <a:r>
              <a:rPr lang="en-US" dirty="0"/>
              <a:t>Ferromagnetism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A8B28D-29DF-12D3-DB36-4E0FE8B43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Groundstate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do excitations of this state look like?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D60611-D575-6BCB-FA54-09CF78E0B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1C5905-91C3-520B-EA39-BF54CFB9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59F2054-0A18-99A8-3B34-0078371F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17.12.2024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2022C77-2AF4-1059-0975-E2FF0EF8DB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9" y="2771214"/>
            <a:ext cx="2168381" cy="25447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86D1B8D-B935-81E1-C347-1CC105A12DFD}"/>
              </a:ext>
            </a:extLst>
          </p:cNvPr>
          <p:cNvCxnSpPr>
            <a:cxnSpLocks/>
          </p:cNvCxnSpPr>
          <p:nvPr/>
        </p:nvCxnSpPr>
        <p:spPr>
          <a:xfrm flipV="1">
            <a:off x="678475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1430A1-E8CD-DFE2-EFF8-71A8FB9DC6F3}"/>
              </a:ext>
            </a:extLst>
          </p:cNvPr>
          <p:cNvCxnSpPr>
            <a:cxnSpLocks/>
          </p:cNvCxnSpPr>
          <p:nvPr/>
        </p:nvCxnSpPr>
        <p:spPr>
          <a:xfrm flipV="1">
            <a:off x="707278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354D3B1-C479-58B5-1B3C-2D2D90ABE35B}"/>
              </a:ext>
            </a:extLst>
          </p:cNvPr>
          <p:cNvCxnSpPr>
            <a:cxnSpLocks/>
          </p:cNvCxnSpPr>
          <p:nvPr/>
        </p:nvCxnSpPr>
        <p:spPr>
          <a:xfrm flipV="1">
            <a:off x="736081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EC7AF98-F951-00A3-F706-ED4D83655F40}"/>
              </a:ext>
            </a:extLst>
          </p:cNvPr>
          <p:cNvCxnSpPr>
            <a:cxnSpLocks/>
          </p:cNvCxnSpPr>
          <p:nvPr/>
        </p:nvCxnSpPr>
        <p:spPr>
          <a:xfrm flipV="1">
            <a:off x="764884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A6D6C24-78C9-4C26-0E84-EAFA5E647A9A}"/>
              </a:ext>
            </a:extLst>
          </p:cNvPr>
          <p:cNvCxnSpPr>
            <a:cxnSpLocks/>
          </p:cNvCxnSpPr>
          <p:nvPr/>
        </p:nvCxnSpPr>
        <p:spPr>
          <a:xfrm flipV="1">
            <a:off x="793688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E29E6D2-8E12-A327-B54B-2846D5FE8C2C}"/>
              </a:ext>
            </a:extLst>
          </p:cNvPr>
          <p:cNvCxnSpPr>
            <a:cxnSpLocks/>
          </p:cNvCxnSpPr>
          <p:nvPr/>
        </p:nvCxnSpPr>
        <p:spPr>
          <a:xfrm flipV="1">
            <a:off x="822491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4F6F65-9F0C-F3BA-C56B-47C562385B9E}"/>
              </a:ext>
            </a:extLst>
          </p:cNvPr>
          <p:cNvCxnSpPr>
            <a:cxnSpLocks/>
          </p:cNvCxnSpPr>
          <p:nvPr/>
        </p:nvCxnSpPr>
        <p:spPr>
          <a:xfrm flipV="1">
            <a:off x="851294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B1C407-5A64-1713-09A2-7A9BA2174347}"/>
              </a:ext>
            </a:extLst>
          </p:cNvPr>
          <p:cNvCxnSpPr>
            <a:cxnSpLocks/>
          </p:cNvCxnSpPr>
          <p:nvPr/>
        </p:nvCxnSpPr>
        <p:spPr>
          <a:xfrm flipV="1">
            <a:off x="880097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BCF01AB-D488-4239-E0B2-9C7AA7C7965B}"/>
              </a:ext>
            </a:extLst>
          </p:cNvPr>
          <p:cNvCxnSpPr>
            <a:cxnSpLocks/>
          </p:cNvCxnSpPr>
          <p:nvPr/>
        </p:nvCxnSpPr>
        <p:spPr>
          <a:xfrm flipV="1">
            <a:off x="908900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A1D13F7-4A9F-79F4-ACAC-7B03571BD980}"/>
              </a:ext>
            </a:extLst>
          </p:cNvPr>
          <p:cNvCxnSpPr>
            <a:cxnSpLocks/>
          </p:cNvCxnSpPr>
          <p:nvPr/>
        </p:nvCxnSpPr>
        <p:spPr>
          <a:xfrm flipV="1">
            <a:off x="937704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6FDAD7C-8FBF-3380-BBDE-3263056B25F7}"/>
              </a:ext>
            </a:extLst>
          </p:cNvPr>
          <p:cNvCxnSpPr>
            <a:cxnSpLocks/>
          </p:cNvCxnSpPr>
          <p:nvPr/>
        </p:nvCxnSpPr>
        <p:spPr>
          <a:xfrm flipV="1">
            <a:off x="966507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6B6E70-FDE6-162E-9B84-51E840B353B7}"/>
              </a:ext>
            </a:extLst>
          </p:cNvPr>
          <p:cNvCxnSpPr>
            <a:cxnSpLocks/>
          </p:cNvCxnSpPr>
          <p:nvPr/>
        </p:nvCxnSpPr>
        <p:spPr>
          <a:xfrm flipV="1">
            <a:off x="995310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99A2FD8-E122-0D3A-EAAB-672F95871A05}"/>
              </a:ext>
            </a:extLst>
          </p:cNvPr>
          <p:cNvCxnSpPr>
            <a:cxnSpLocks/>
          </p:cNvCxnSpPr>
          <p:nvPr/>
        </p:nvCxnSpPr>
        <p:spPr>
          <a:xfrm flipV="1">
            <a:off x="1024113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A33E9F4-FD19-8DED-D868-97C30CDBBB8E}"/>
              </a:ext>
            </a:extLst>
          </p:cNvPr>
          <p:cNvCxnSpPr>
            <a:cxnSpLocks/>
          </p:cNvCxnSpPr>
          <p:nvPr/>
        </p:nvCxnSpPr>
        <p:spPr>
          <a:xfrm flipV="1">
            <a:off x="10529168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9253FA2-1EAB-39CC-A324-FAEA69680AA5}"/>
              </a:ext>
            </a:extLst>
          </p:cNvPr>
          <p:cNvCxnSpPr>
            <a:cxnSpLocks/>
          </p:cNvCxnSpPr>
          <p:nvPr/>
        </p:nvCxnSpPr>
        <p:spPr>
          <a:xfrm flipV="1">
            <a:off x="10817200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BA67B2-DF16-3D8B-87DC-137ED1E86252}"/>
              </a:ext>
            </a:extLst>
          </p:cNvPr>
          <p:cNvCxnSpPr>
            <a:cxnSpLocks/>
          </p:cNvCxnSpPr>
          <p:nvPr/>
        </p:nvCxnSpPr>
        <p:spPr>
          <a:xfrm flipV="1">
            <a:off x="11105232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94A2565-329D-4B94-1E46-9CF8779DF368}"/>
              </a:ext>
            </a:extLst>
          </p:cNvPr>
          <p:cNvCxnSpPr>
            <a:cxnSpLocks/>
          </p:cNvCxnSpPr>
          <p:nvPr/>
        </p:nvCxnSpPr>
        <p:spPr>
          <a:xfrm flipV="1">
            <a:off x="11393264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F009696-8066-9120-8108-7BA5C3969616}"/>
              </a:ext>
            </a:extLst>
          </p:cNvPr>
          <p:cNvCxnSpPr>
            <a:cxnSpLocks/>
          </p:cNvCxnSpPr>
          <p:nvPr/>
        </p:nvCxnSpPr>
        <p:spPr>
          <a:xfrm flipV="1">
            <a:off x="11681296" y="5266033"/>
            <a:ext cx="0" cy="53545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C9403D2C-C13F-8AF8-6073-F4AE671528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26" y="5406520"/>
            <a:ext cx="239238" cy="25447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09EBC39-D5D8-D8D5-1BB0-26256BE8C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933" y="2123893"/>
            <a:ext cx="4810796" cy="1305107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1208C12-9A2E-272A-2E23-FBE8800E4DE6}"/>
              </a:ext>
            </a:extLst>
          </p:cNvPr>
          <p:cNvSpPr txBox="1"/>
          <p:nvPr/>
        </p:nvSpPr>
        <p:spPr>
          <a:xfrm>
            <a:off x="9377040" y="3429000"/>
            <a:ext cx="2708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>
                <a:solidFill>
                  <a:schemeClr val="accent1">
                    <a:lumMod val="75000"/>
                  </a:schemeClr>
                </a:solidFill>
              </a:rPr>
              <a:t>F.Bloch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accent1">
                    <a:lumMod val="75000"/>
                  </a:schemeClr>
                </a:solidFill>
              </a:rPr>
              <a:t>Z.Physik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61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200" i="1" dirty="0">
                <a:solidFill>
                  <a:schemeClr val="accent1">
                    <a:lumMod val="75000"/>
                  </a:schemeClr>
                </a:solidFill>
              </a:rPr>
              <a:t>206-219</a:t>
            </a:r>
            <a:r>
              <a:rPr lang="de-DE" sz="1200" dirty="0">
                <a:solidFill>
                  <a:schemeClr val="accent1">
                    <a:lumMod val="75000"/>
                  </a:schemeClr>
                </a:solidFill>
              </a:rPr>
              <a:t> (1930)</a:t>
            </a:r>
          </a:p>
        </p:txBody>
      </p:sp>
    </p:spTree>
    <p:extLst>
      <p:ext uri="{BB962C8B-B14F-4D97-AF65-F5344CB8AC3E}">
        <p14:creationId xmlns:p14="http://schemas.microsoft.com/office/powerpoint/2010/main" val="25356247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marL="0" lvl="2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28324"/>
          </a:xfrm>
        </p:spPr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1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91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Anschauung</a:t>
            </a:r>
          </a:p>
          <a:p>
            <a:endParaRPr lang="de-DE" dirty="0"/>
          </a:p>
          <a:p>
            <a:pPr lvl="2"/>
            <a:r>
              <a:rPr lang="de-DE" dirty="0"/>
              <a:t>Vorstellung von </a:t>
            </a:r>
            <a:r>
              <a:rPr lang="de-DE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Ørsted</a:t>
            </a:r>
            <a:r>
              <a:rPr lang="de-DE" dirty="0"/>
              <a:t> (</a:t>
            </a:r>
            <a:r>
              <a:rPr lang="de-DE" dirty="0" err="1"/>
              <a:t>Uhlenbeck-Goudsmith</a:t>
            </a:r>
            <a:r>
              <a:rPr lang="de-DE" dirty="0"/>
              <a:t>)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haben eine Ausdehnung</a:t>
            </a:r>
          </a:p>
          <a:p>
            <a:pPr lvl="3"/>
            <a:r>
              <a:rPr lang="de-DE" dirty="0"/>
              <a:t>e</a:t>
            </a:r>
            <a:r>
              <a:rPr lang="de-DE" baseline="30000" dirty="0"/>
              <a:t>- </a:t>
            </a:r>
            <a:r>
              <a:rPr lang="de-DE" dirty="0"/>
              <a:t> rotieren um eigene Achse</a:t>
            </a:r>
          </a:p>
          <a:p>
            <a:pPr lvl="3"/>
            <a:r>
              <a:rPr lang="de-DE" dirty="0"/>
              <a:t>Daraus folgt magnetisches Moment(Spin)</a:t>
            </a:r>
          </a:p>
          <a:p>
            <a:pPr lvl="3"/>
            <a:endParaRPr lang="de-DE" dirty="0"/>
          </a:p>
          <a:p>
            <a:pPr marL="450000" lvl="3" indent="0">
              <a:buNone/>
            </a:pPr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dirty="0"/>
              <a:t>Zeitumkehr bedeutet nun dass die Rotationsrichtung umgekehrt wird</a:t>
            </a:r>
          </a:p>
          <a:p>
            <a:pPr lvl="3"/>
            <a:r>
              <a:rPr lang="de-DE" dirty="0"/>
              <a:t>Folglich auch das magnetische Moment(Spin)</a:t>
            </a:r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4601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4944121" cy="4608042"/>
          </a:xfrm>
        </p:spPr>
        <p:txBody>
          <a:bodyPr/>
          <a:lstStyle/>
          <a:p>
            <a:r>
              <a:rPr lang="de-DE" dirty="0"/>
              <a:t>Zeitumkehroperator</a:t>
            </a:r>
          </a:p>
          <a:p>
            <a:endParaRPr lang="de-DE" dirty="0"/>
          </a:p>
          <a:p>
            <a:pPr lvl="2"/>
            <a:r>
              <a:rPr lang="de-DE" dirty="0"/>
              <a:t>Gegeben durch den Operator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Angewandt auf ein paar bekannte Größen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Symmetrien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6B20FD-F51A-BEE1-B3FA-19355008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1997505"/>
            <a:ext cx="1394012" cy="3076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57EC6B-8A60-5667-B084-B8BF8ABD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52" y="2996952"/>
            <a:ext cx="2885810" cy="242806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9B637AE-D45E-0DAA-8457-4B2C64EACE5C}"/>
              </a:ext>
            </a:extLst>
          </p:cNvPr>
          <p:cNvSpPr txBox="1">
            <a:spLocks/>
          </p:cNvSpPr>
          <p:nvPr/>
        </p:nvSpPr>
        <p:spPr>
          <a:xfrm>
            <a:off x="6137963" y="1490948"/>
            <a:ext cx="4944121" cy="4608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32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+mj-lt"/>
              <a:buNone/>
              <a:defRPr sz="1600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Spin-Gruppen</a:t>
            </a:r>
          </a:p>
          <a:p>
            <a:endParaRPr lang="de-DE" dirty="0"/>
          </a:p>
          <a:p>
            <a:pPr lvl="2"/>
            <a:r>
              <a:rPr lang="de-DE" dirty="0"/>
              <a:t>Eine Symmetrie stellen wir da durch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Spin-Raum		     Gitter-Raum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r>
              <a:rPr lang="de-DE" u="sng" dirty="0"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dirty="0"/>
              <a:t>: Kann eine Gittertransformation die Zeitumkehr aufheben?</a:t>
            </a:r>
          </a:p>
          <a:p>
            <a:pPr lvl="2"/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C3C52-AEE2-925A-A82F-7A9A9014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60" y="2507762"/>
            <a:ext cx="1008971" cy="41459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F07828-8C0D-74A1-1B9F-11797B6644D4}"/>
              </a:ext>
            </a:extLst>
          </p:cNvPr>
          <p:cNvSpPr txBox="1"/>
          <p:nvPr/>
        </p:nvSpPr>
        <p:spPr>
          <a:xfrm>
            <a:off x="9084562" y="2873841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E057B6-56DE-CBD1-64E6-2C3657EB86B8}"/>
              </a:ext>
            </a:extLst>
          </p:cNvPr>
          <p:cNvSpPr txBox="1"/>
          <p:nvPr/>
        </p:nvSpPr>
        <p:spPr>
          <a:xfrm>
            <a:off x="9192344" y="425673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031042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8153218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 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811475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93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1AF2E3EA-726C-B432-926D-1019FAB11FF2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6638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Ferromagnetismus: Nein</a:t>
            </a:r>
          </a:p>
          <a:p>
            <a:pPr lvl="2"/>
            <a:r>
              <a:rPr lang="de-DE" dirty="0"/>
              <a:t>Starke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58440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94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2177E300-183C-F0B9-5DE8-89C619FF6C73}"/>
              </a:ext>
            </a:extLst>
          </p:cNvPr>
          <p:cNvSpPr/>
          <p:nvPr/>
        </p:nvSpPr>
        <p:spPr>
          <a:xfrm>
            <a:off x="4483041" y="4960989"/>
            <a:ext cx="1074123" cy="101276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5627755" y="162553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4718777" y="207675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Keine Zeitumkehrsymmetrie</a:t>
            </a:r>
          </a:p>
        </p:txBody>
      </p:sp>
      <p:pic>
        <p:nvPicPr>
          <p:cNvPr id="10" name="Grafik 9" descr="Ein Bild, das Text, Diagramm, Screenshot, Kreis enthält.&#10;&#10;Automatisch generierte Beschreibung">
            <a:extLst>
              <a:ext uri="{FF2B5EF4-FFF2-40B4-BE49-F238E27FC236}">
                <a16:creationId xmlns:a16="http://schemas.microsoft.com/office/drawing/2014/main" id="{7AC4658C-E530-A96E-FC44-44195E537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33" y="615684"/>
            <a:ext cx="2742491" cy="1779179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900669F-76E6-2A33-246E-D9A41DB37691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525CA42-DA4D-1882-6F63-E26B36CA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328CECC-2D4E-0DCC-D468-99889BA56D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7096E3F-51AA-E601-2AC8-69F8D43F4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18CD85B9-B943-6B09-0B6D-11E87C486C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CB625ED-F46E-6A44-D2BE-2E3F42867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244773C-6275-7A9B-9139-092421885C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18DBB0-AD95-6105-D949-8C39168300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56411D7-B359-A1EA-4CBC-225141E275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39B4E695-40CE-086E-E9F8-E0867CC60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73DB8053-9DAF-A436-C30C-F8FADE1574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5FAC2CA-C810-945F-ED01-3A27F17CD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9BB398-F089-9983-D58E-61B7ADFF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9DCC6BF-DCB6-3A7F-9BD0-233236983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357744B7-1D60-EFE4-52DC-D071F15CD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8E5B2B0-7A55-B937-70BD-396877E3D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CC5EACF-F58E-8915-1905-CCC76E730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3D2666A6-EC80-470C-90FD-FD237EAA3AE5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DCA0E97F-67FB-C3D2-09EA-0ACE3D804DE3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1232DC6C-D05C-2D3F-919C-F5CF903D1F63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E07BD422-095A-2301-458B-4DD73964D507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3E92AB2D-92E5-A952-29F8-042BF71CC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2625059B-6083-F882-96FC-EAACFC3BA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3CFEC688-33C0-EA25-FA98-7F4982475B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C0E7381D-94E0-D5A7-8F53-F001E75F6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71682CF-8F8A-DD56-9F43-DA0166894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3C43D4D4-6628-3042-2C44-14BB1E263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29459017-DB40-5117-F7C3-416BE55DE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DC27B9-FC03-3AE2-A1B8-FF8AE35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43C4769-75BE-D988-15CA-A098F9B6666E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39AB9F9D-A897-BC62-6DB3-265E2CEB2798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F6BC100E-63B9-DEAF-33F7-D517C56F216F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45D6CDB-A9B2-92E1-E392-39864B0FDFC5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8B680D7-769D-AA91-CF84-77C1530B278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Ellipse 73">
                <a:extLst>
                  <a:ext uri="{FF2B5EF4-FFF2-40B4-BE49-F238E27FC236}">
                    <a16:creationId xmlns:a16="http://schemas.microsoft.com/office/drawing/2014/main" id="{365A6C13-5E90-0BFF-40E4-1F820219F83A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3ABE3185-0146-D7F0-8DB5-17D475EBE36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Ellipse 75">
                <a:extLst>
                  <a:ext uri="{FF2B5EF4-FFF2-40B4-BE49-F238E27FC236}">
                    <a16:creationId xmlns:a16="http://schemas.microsoft.com/office/drawing/2014/main" id="{E08C0DEA-F3FE-86E6-6CE8-A101F822D2D3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56F7629F-6A40-4474-C107-3BDD2A049A26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Ellipse 77">
                <a:extLst>
                  <a:ext uri="{FF2B5EF4-FFF2-40B4-BE49-F238E27FC236}">
                    <a16:creationId xmlns:a16="http://schemas.microsoft.com/office/drawing/2014/main" id="{95B4EC90-6E50-3D09-C50E-3CAD20C41EBF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E4C96D58-0E5B-BFC9-5CC2-BA468D70628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C19E0688-7414-13FE-1EA9-61D949D5AB2B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8551EE27-6817-DA80-69E7-E7F5755917FC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C524E89-E198-C27D-C18D-CE9526E1D6A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40E2F527-FF05-2915-66C0-63A134ACB36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05F08FA5-A38A-2E5F-D0AB-0ADCFC3B08C5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0D491AF-2FB7-D6B6-307B-76ED24300195}"/>
              </a:ext>
            </a:extLst>
          </p:cNvPr>
          <p:cNvGrpSpPr/>
          <p:nvPr/>
        </p:nvGrpSpPr>
        <p:grpSpPr>
          <a:xfrm>
            <a:off x="6479889" y="2908507"/>
            <a:ext cx="3349159" cy="3167755"/>
            <a:chOff x="249070" y="2883180"/>
            <a:chExt cx="3349159" cy="3167755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77571746-621B-31D8-31D7-81F36118A9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93EEA300-4A4F-0564-13BF-18BA2262F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>
              <a:extLst>
                <a:ext uri="{FF2B5EF4-FFF2-40B4-BE49-F238E27FC236}">
                  <a16:creationId xmlns:a16="http://schemas.microsoft.com/office/drawing/2014/main" id="{77EC7BE2-6140-4471-1AB3-A5604C45C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5002C4AF-8DE0-5DFF-8C07-71800C16E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B1B71A13-97C7-019D-1DA1-D1A138B136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DC9AB238-C810-0B7C-1E5E-115FA82DBC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96FAB9F2-B1C8-5E07-07C6-E9A542ACB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CD336D16-5F61-7CA5-DD5E-72433FA31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219359BE-08D5-02D7-413A-137FA641C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EBAEB1C-ECA0-BB2E-D53C-E96EA59DC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BB1AC079-B8B9-B48B-26CC-FE8435E8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97925E3E-EF54-0504-97CE-A9DEA235E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5E9DF9A5-D305-AF7D-AE6B-4591934E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26B2A281-7831-B3EC-41C8-B410824F8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95CF73C6-E3F5-C901-9E81-A11CAAAD8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>
              <a:extLst>
                <a:ext uri="{FF2B5EF4-FFF2-40B4-BE49-F238E27FC236}">
                  <a16:creationId xmlns:a16="http://schemas.microsoft.com/office/drawing/2014/main" id="{FAFBFE4C-4178-CEF2-B068-84E31E0AA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F3A43849-2C5A-B180-C24D-235B04B4946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AE2244C9-DA82-E37E-B652-E3E9C0DEBB06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3883B9A4-2343-C472-3773-4594735F39E1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6AA739FF-68D0-2481-993D-D2E128B3CC0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0" name="Gerader Verbinder 169">
                <a:extLst>
                  <a:ext uri="{FF2B5EF4-FFF2-40B4-BE49-F238E27FC236}">
                    <a16:creationId xmlns:a16="http://schemas.microsoft.com/office/drawing/2014/main" id="{88B0C0B3-0E1B-FF8F-32A0-2EB49FB1C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54EAB856-A02F-B28C-53A4-A45199F5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A9B4B507-8EC5-26AC-97A9-C67E9A1E8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E24528C5-768A-C5E7-92E4-59B7A40DE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B103C3EC-0EF5-C1D9-FBE2-E2739BC85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4B3BCD1A-FA16-02F6-067F-72508AA48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ADA6BDAB-0328-7D79-7A47-E5FBFC7F66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653C9B-2529-ABF6-7406-D1B33FEC0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Ellipse 177">
                <a:extLst>
                  <a:ext uri="{FF2B5EF4-FFF2-40B4-BE49-F238E27FC236}">
                    <a16:creationId xmlns:a16="http://schemas.microsoft.com/office/drawing/2014/main" id="{B96359AD-56CA-3E7F-538B-056DC78812C8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9" name="Ellipse 178">
                <a:extLst>
                  <a:ext uri="{FF2B5EF4-FFF2-40B4-BE49-F238E27FC236}">
                    <a16:creationId xmlns:a16="http://schemas.microsoft.com/office/drawing/2014/main" id="{74EA27A4-E926-060B-C77A-482C1E8A7C16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0" name="Ellipse 179">
                <a:extLst>
                  <a:ext uri="{FF2B5EF4-FFF2-40B4-BE49-F238E27FC236}">
                    <a16:creationId xmlns:a16="http://schemas.microsoft.com/office/drawing/2014/main" id="{0E8EF187-A709-CFE4-C1E5-1D8FBDFADE3D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8BFD43C2-E6F6-E475-D5D9-74BE95ACDB9F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D8C6812D-D44A-396E-78E9-895C71F32788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A4DACECA-3FFD-40FF-6EAB-13A58777F64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9D011468-3896-DFFE-714E-422E38FBCB0A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DCF4DB3A-1086-E661-59D4-9042F533668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D136345C-A5E9-57C0-A2F7-6B90D401D268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FDD73BD1-D5BC-058E-985B-DE2C84486439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AF04534C-2410-479E-BF90-E6B360EE21B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CD0F4D28-DD93-FFC6-B4BB-0CFC19334609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25ECD966-F898-EA3C-95B5-210757534E86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291B864E-C395-DB8F-DDA2-0F3C35CCB481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6650D3C0-A9C1-42EF-1BBA-2C7261A99542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85092A-3B75-70AD-04D6-500512E8B7E7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2128B64-251C-2A4A-AD36-C9CCF0F9BB63}"/>
              </a:ext>
            </a:extLst>
          </p:cNvPr>
          <p:cNvSpPr txBox="1"/>
          <p:nvPr/>
        </p:nvSpPr>
        <p:spPr>
          <a:xfrm>
            <a:off x="9625648" y="2448868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16152673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95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7638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4740F3E0-864E-F3D4-AFF5-D2FEB8D474CC}"/>
              </a:ext>
            </a:extLst>
          </p:cNvPr>
          <p:cNvGrpSpPr/>
          <p:nvPr/>
        </p:nvGrpSpPr>
        <p:grpSpPr>
          <a:xfrm>
            <a:off x="6498993" y="2221976"/>
            <a:ext cx="3349159" cy="3189685"/>
            <a:chOff x="249070" y="2883180"/>
            <a:chExt cx="3349159" cy="3167755"/>
          </a:xfrm>
        </p:grpSpPr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2ED650D7-A67C-68ED-66FA-EFCE91A55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B5CC0C1F-9C65-EAB3-FEEF-3D8ADD44F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9FC6043C-1E56-086D-C74A-D8DA7E2E7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D0D5DBA2-23EB-08CD-23EC-3A8E6CB407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16E49A58-0E16-5ED7-DD3F-B88AB6E61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39523596-772B-FD88-D443-57E254C12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891B58F-DD5E-255D-F6C7-B11601F098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7367D968-4557-CBE7-F2BF-F52D0939DD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>
              <a:extLst>
                <a:ext uri="{FF2B5EF4-FFF2-40B4-BE49-F238E27FC236}">
                  <a16:creationId xmlns:a16="http://schemas.microsoft.com/office/drawing/2014/main" id="{1481EFD8-38B9-1322-C13F-7DF88642B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>
              <a:extLst>
                <a:ext uri="{FF2B5EF4-FFF2-40B4-BE49-F238E27FC236}">
                  <a16:creationId xmlns:a16="http://schemas.microsoft.com/office/drawing/2014/main" id="{41C2514A-5C36-77C4-0D9F-D8F4F095F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>
              <a:extLst>
                <a:ext uri="{FF2B5EF4-FFF2-40B4-BE49-F238E27FC236}">
                  <a16:creationId xmlns:a16="http://schemas.microsoft.com/office/drawing/2014/main" id="{660A99C7-2C7F-B061-F4C0-C17581254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>
              <a:extLst>
                <a:ext uri="{FF2B5EF4-FFF2-40B4-BE49-F238E27FC236}">
                  <a16:creationId xmlns:a16="http://schemas.microsoft.com/office/drawing/2014/main" id="{3C31F3CA-087E-73B2-1F9F-7C10D37CA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>
              <a:extLst>
                <a:ext uri="{FF2B5EF4-FFF2-40B4-BE49-F238E27FC236}">
                  <a16:creationId xmlns:a16="http://schemas.microsoft.com/office/drawing/2014/main" id="{63C37412-14F6-88BE-E362-13EC551F0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>
              <a:extLst>
                <a:ext uri="{FF2B5EF4-FFF2-40B4-BE49-F238E27FC236}">
                  <a16:creationId xmlns:a16="http://schemas.microsoft.com/office/drawing/2014/main" id="{B1558DC1-79B0-C807-46EC-DADDF9B3E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>
              <a:extLst>
                <a:ext uri="{FF2B5EF4-FFF2-40B4-BE49-F238E27FC236}">
                  <a16:creationId xmlns:a16="http://schemas.microsoft.com/office/drawing/2014/main" id="{BE967CF7-5CE8-7B6E-501C-0BA9F1947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>
              <a:extLst>
                <a:ext uri="{FF2B5EF4-FFF2-40B4-BE49-F238E27FC236}">
                  <a16:creationId xmlns:a16="http://schemas.microsoft.com/office/drawing/2014/main" id="{A2C794C0-87BB-1997-2EE1-190AF4326D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43F9B9C1-B22E-9984-B67C-B9A9F48AB81C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174CB6F5-E44F-9307-1793-AB332250E320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9E0B1CC9-AA2F-2011-4CA7-752DBF5B937E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13" name="Gerader Verbinder 212">
                <a:extLst>
                  <a:ext uri="{FF2B5EF4-FFF2-40B4-BE49-F238E27FC236}">
                    <a16:creationId xmlns:a16="http://schemas.microsoft.com/office/drawing/2014/main" id="{F094C694-AF06-620B-04FF-EAB928DC4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r Verbinder 213">
                <a:extLst>
                  <a:ext uri="{FF2B5EF4-FFF2-40B4-BE49-F238E27FC236}">
                    <a16:creationId xmlns:a16="http://schemas.microsoft.com/office/drawing/2014/main" id="{C8E664F0-E048-A7D5-6638-44DA009B4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EBE72783-60C0-3D31-72C0-04583AC124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27BEF2C1-18D0-E90F-6E09-766E8ECB9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F641A0C6-AD24-B2DC-9590-DFF8F63956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EA00065C-4ACD-1481-89C2-D3C16A74D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20D57C16-260D-831F-AC2C-55DB00494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AC3BBA19-C553-B3B2-C4A7-9107103F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7999E875-3793-CAE6-4963-DD632B20827D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330C9BBD-ABAC-F877-F3A8-CAC316033F39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0E51C08B-7DF2-74E5-FB6B-22F14C06532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7F757157-3043-4076-CAC8-031B69681766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CFE65CF2-45A8-9315-491E-0B1B61120FE3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CDEFE903-C61B-12EC-24A9-B03ED85CB04B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71EAACE6-100C-DD19-8576-6BC593AEA209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830742D8-A414-403F-9B75-C900BCFDFDB6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ED37CCA5-019B-3D44-45AB-F79E77320A3E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7C07AD08-61FA-FE7D-FF3B-3498C7D2EB0B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FA64B28-AECD-2770-EEC9-BD30095D285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8AFB2F83-54B8-5A61-67F5-04B192E42301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2251457D-4004-4B50-3508-67FFB1E90A7B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Ellipse 233">
                <a:extLst>
                  <a:ext uri="{FF2B5EF4-FFF2-40B4-BE49-F238E27FC236}">
                    <a16:creationId xmlns:a16="http://schemas.microsoft.com/office/drawing/2014/main" id="{B7725253-57EA-0D7E-F7F4-9E70315B7568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Ellipse 234">
                <a:extLst>
                  <a:ext uri="{FF2B5EF4-FFF2-40B4-BE49-F238E27FC236}">
                    <a16:creationId xmlns:a16="http://schemas.microsoft.com/office/drawing/2014/main" id="{66A9883C-C6CC-7A79-EBBD-7C7251DC2E37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Ellipse 235">
                <a:extLst>
                  <a:ext uri="{FF2B5EF4-FFF2-40B4-BE49-F238E27FC236}">
                    <a16:creationId xmlns:a16="http://schemas.microsoft.com/office/drawing/2014/main" id="{25C5CE94-F5FB-5907-7E2D-6100470F7A18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Antiferromagnetismus:Ja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4"/>
            <a:ext cx="8447617" cy="703127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96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2D3741AE-8ED0-19CE-7005-13B18B4C3B9B}"/>
              </a:ext>
            </a:extLst>
          </p:cNvPr>
          <p:cNvGrpSpPr/>
          <p:nvPr/>
        </p:nvGrpSpPr>
        <p:grpSpPr>
          <a:xfrm>
            <a:off x="249070" y="2883180"/>
            <a:ext cx="3349159" cy="3167755"/>
            <a:chOff x="249070" y="2883180"/>
            <a:chExt cx="3349159" cy="3167755"/>
          </a:xfrm>
        </p:grpSpPr>
        <p:cxnSp>
          <p:nvCxnSpPr>
            <p:cNvPr id="120" name="Gerader Verbinder 119">
              <a:extLst>
                <a:ext uri="{FF2B5EF4-FFF2-40B4-BE49-F238E27FC236}">
                  <a16:creationId xmlns:a16="http://schemas.microsoft.com/office/drawing/2014/main" id="{B866FEAB-2378-6806-91C8-10114F7094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17DC1BB7-07F3-8581-BFBE-162C58A08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r Verbinder 121">
              <a:extLst>
                <a:ext uri="{FF2B5EF4-FFF2-40B4-BE49-F238E27FC236}">
                  <a16:creationId xmlns:a16="http://schemas.microsoft.com/office/drawing/2014/main" id="{5875FF08-0A94-6313-0CC6-0B6F6FE95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r Verbinder 122">
              <a:extLst>
                <a:ext uri="{FF2B5EF4-FFF2-40B4-BE49-F238E27FC236}">
                  <a16:creationId xmlns:a16="http://schemas.microsoft.com/office/drawing/2014/main" id="{110E51DD-BAF8-0ED0-2413-77A2C46F1B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9154C039-D261-C6CB-B6FB-16487ED368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83E7A98C-9AD8-2526-85AC-5B0DD4F1A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F884D3F4-F8CE-1FBA-9599-BC8402916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4935149C-BC0C-8C30-E43E-0A8577C9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AC178631-550E-260E-0E7F-C491A893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>
              <a:extLst>
                <a:ext uri="{FF2B5EF4-FFF2-40B4-BE49-F238E27FC236}">
                  <a16:creationId xmlns:a16="http://schemas.microsoft.com/office/drawing/2014/main" id="{51D2DA18-DA93-547F-647B-662629B5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>
              <a:extLst>
                <a:ext uri="{FF2B5EF4-FFF2-40B4-BE49-F238E27FC236}">
                  <a16:creationId xmlns:a16="http://schemas.microsoft.com/office/drawing/2014/main" id="{54A6BF75-C267-986F-A4C1-94B91785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80DC9FF8-03F6-4A08-5EDD-D43743F8A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DF6DCCF6-D960-7973-C3D5-A565B0B5A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1188FF91-368B-6FC4-2864-676C32C56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9382EBAF-EF8A-160C-019D-C2F2641B3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B87558C9-9CAD-EE16-FAB5-455D91E15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827F099E-7E33-D69D-6CD2-529F86E59173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269AED8-FD42-EAA9-1976-559141456F4A}"/>
                  </a:ext>
                </a:extLst>
              </p:cNvPr>
              <p:cNvSpPr/>
              <p:nvPr/>
            </p:nvSpPr>
            <p:spPr>
              <a:xfrm>
                <a:off x="4427995" y="1753643"/>
                <a:ext cx="1523989" cy="21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66003DAD-1FD4-611D-AC69-CC242D0F2A49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760204F-8A53-1727-623F-41CE84F432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02029367-7DC0-F63A-DA39-BC981240D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11376F34-05A4-D25E-60B9-C41AA393F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330DB3FF-1A55-F5DF-20E7-7D1E09522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7E13B81-8F4F-D718-41BF-6DE5738F7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03C7CB7-022D-243F-716D-09972B999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48598F9A-69CE-B2D3-3607-F1E0EED8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051C465B-5AAB-EB66-381E-897762E77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CF2123D8-E4DE-1ED9-8C8B-2689D098249C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FFA549A-881E-69B2-2BB9-D627D8C05494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BFBDFC99-AD52-C886-37DF-EA2B36429797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45098735-EBD9-C6C4-DFE9-499F5F4C6A64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AFB87CF7-0F83-A8FC-1D8A-1B08EE4246DF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AF1656DE-4CBE-93C4-594E-86B3FC737787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D522906E-D3AF-F914-C2C3-A559B9A0C16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D59B3C3A-C2DA-5DF8-6180-DEE42387CF98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33EBAAB-4B3F-08A0-07C3-FA692E91ADB0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6CC91398-112F-4730-6AAE-75DA2FE3C87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088A7B2-F4C0-0B67-D91F-25187367E639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F4D758A0-2875-939E-1E20-C77CC39E36C2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09D37B-D842-3781-6478-1ECB73FE60D1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18D99C09-CF71-A7BE-6782-DA89CEC3D112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Ellipse 69">
                <a:extLst>
                  <a:ext uri="{FF2B5EF4-FFF2-40B4-BE49-F238E27FC236}">
                    <a16:creationId xmlns:a16="http://schemas.microsoft.com/office/drawing/2014/main" id="{D4FD37A3-F6EF-8A83-E9BF-F226A0E661C5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746FB086-DAF7-3AC5-AC97-8CB0019F26EA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3730" y="389428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72" y="340859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467" y="528627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2F22817-E6BA-004E-E606-E9B3E7505CCB}"/>
              </a:ext>
            </a:extLst>
          </p:cNvPr>
          <p:cNvGrpSpPr/>
          <p:nvPr/>
        </p:nvGrpSpPr>
        <p:grpSpPr>
          <a:xfrm>
            <a:off x="6495856" y="3027291"/>
            <a:ext cx="3349159" cy="3167755"/>
            <a:chOff x="249070" y="2883180"/>
            <a:chExt cx="3349159" cy="3167755"/>
          </a:xfrm>
        </p:grpSpPr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928D48EE-AC23-00E3-64AE-1B06CFB041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322F079F-1085-31E7-B314-3FF8CED01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56D57A35-B561-C1BB-CFD9-2027634BA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A50275FC-94BE-4088-7561-7FC34A4B9B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01F95311-B7CC-C7AB-91B5-FA11DFE63E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r Verbinder 130">
              <a:extLst>
                <a:ext uri="{FF2B5EF4-FFF2-40B4-BE49-F238E27FC236}">
                  <a16:creationId xmlns:a16="http://schemas.microsoft.com/office/drawing/2014/main" id="{027F2B3A-68E5-C6C1-8BA5-9AFD5AFEB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r Verbinder 131">
              <a:extLst>
                <a:ext uri="{FF2B5EF4-FFF2-40B4-BE49-F238E27FC236}">
                  <a16:creationId xmlns:a16="http://schemas.microsoft.com/office/drawing/2014/main" id="{C6BF4B72-E6E8-C70D-9143-2256E96A2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5FFD7DAD-715E-9389-539D-7950AD7801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r Verbinder 133">
              <a:extLst>
                <a:ext uri="{FF2B5EF4-FFF2-40B4-BE49-F238E27FC236}">
                  <a16:creationId xmlns:a16="http://schemas.microsoft.com/office/drawing/2014/main" id="{44F1BFC2-2805-226E-18D1-4CDF138E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r Verbinder 134">
              <a:extLst>
                <a:ext uri="{FF2B5EF4-FFF2-40B4-BE49-F238E27FC236}">
                  <a16:creationId xmlns:a16="http://schemas.microsoft.com/office/drawing/2014/main" id="{E9D495D9-585D-302F-E688-5A8FEC718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FB66C6C4-8C2C-89E6-9B0B-9E4062C54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B1856A35-79AE-445E-0608-EA26A1B5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A83DD495-4863-E6EF-A65E-EA8E95308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1B061A57-E6FB-103A-DE6F-E7A3A732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A9A4BA0D-6DCE-6301-1853-CD5E18C79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360068AB-4C91-0DF2-4B9C-EEC41D4DE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7D550659-D7AA-CAEE-C006-BDBA34E385BD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012B71AF-5576-492A-3548-6C351108C74B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2702264C-D799-94E9-11F3-78A9B61FC5E3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FDEEB2F-FCDF-2880-B682-616E72DEE4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B99954ED-00B2-6BD1-3093-52A66C0638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6CA2E22-A43F-1E7E-8D19-EF4DFCBECF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A700329C-7EDE-B624-8B17-46CB4E6D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26B85302-4280-28DA-78FE-8015A244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387079B0-CE41-D404-54B1-F2DB56E2E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F9EB6075-6711-0EBB-9187-B1A105610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56774A74-8684-AEDA-5C2F-51F23AC27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401F2B3C-C988-87C9-0B45-A7549E51AF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E23A2FFC-2676-8EC2-7124-4167266119ED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F67157F5-2960-0BD2-AB53-FF44DBFC9BB6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4DBB1A64-91A2-7385-B275-45FE5C8ADB4D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43CB37A6-4E97-B105-49E5-2401D0619365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76836C71-74C0-0E9B-1B81-796C0BBB5ACC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1DAEA132-D337-F846-D10A-C1B71D43289E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74C7617E-D113-9DC0-481F-6F9866A3E8E9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AA5CCB24-AD18-16DA-B9AF-DB2208B35DD7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E50ACA4C-DFD9-D0A9-C163-857BD4A3DFC0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DDAA642F-01E9-7616-DA39-A20C97F82CC2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F23A2D23-B421-43E0-EEC4-BC2CD2EAD89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BB9DD9A8-2B00-EFFD-FEFD-7D627DDCBD9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D6EAD20F-EDE7-C757-8B91-AC388E99795B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4F8353C0-C79E-4A1B-3C5F-6C87C7F686B0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F5E8958-0493-DA99-D67A-0AF19789189D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396806" y="110181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Bandentartung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841466" y="13929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Translation</a:t>
            </a:r>
          </a:p>
          <a:p>
            <a:pPr lvl="2"/>
            <a:r>
              <a:rPr lang="de-DE" dirty="0"/>
              <a:t>	       Zeitumkehr + Inversion </a:t>
            </a:r>
          </a:p>
          <a:p>
            <a:pPr lvl="2"/>
            <a:r>
              <a:rPr lang="de-DE" dirty="0"/>
              <a:t>	       (Zeitumkehrsymmetrie)	</a:t>
            </a:r>
          </a:p>
        </p:txBody>
      </p: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3738E3D5-FBE8-627A-DCC7-F745E929BA04}"/>
              </a:ext>
            </a:extLst>
          </p:cNvPr>
          <p:cNvGrpSpPr/>
          <p:nvPr/>
        </p:nvGrpSpPr>
        <p:grpSpPr>
          <a:xfrm>
            <a:off x="6495850" y="3027780"/>
            <a:ext cx="3349159" cy="3167755"/>
            <a:chOff x="249070" y="2883180"/>
            <a:chExt cx="3349159" cy="3167755"/>
          </a:xfrm>
        </p:grpSpPr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79EA7DB2-F044-5EF5-2709-50AB4ABB9E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070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31885E71-6C47-B1BA-281B-03AE389B8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847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DA401229-76C3-FD3D-BE30-1F07D99B3B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44373BF-0509-9392-3614-EF0E6B0BC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8443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6861ED58-5E57-DFD8-ECC7-81A32F7F54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5652" y="3306400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CDFD4BF0-0659-FC2C-A6D1-B83911604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429" y="4101856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7F92AEE2-D30A-B577-F7B9-3FC780C30D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4895954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51076E75-5786-5567-CE1F-90C0D2757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5025" y="5692539"/>
              <a:ext cx="406800" cy="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13C684D-C56D-B7E9-25BB-9C865B6397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934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DABAC33-5D28-F80A-827C-63572BF70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96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988CBF13-0D45-6014-AFBD-D58085EBC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56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2F9C05F3-D298-D2CE-37E1-BE30F08E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3BF73577-B125-DF57-6361-FAFE3953B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831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69616E4E-47C0-512B-6D3F-D95B9A6C7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252" y="5644135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96AD6ACE-78F0-07FF-1DE3-A6AB3EF1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218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46DA848A-1B3C-0F1D-54A5-5CD3F88A1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6475" y="2883180"/>
              <a:ext cx="0" cy="4068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uppieren 253">
              <a:extLst>
                <a:ext uri="{FF2B5EF4-FFF2-40B4-BE49-F238E27FC236}">
                  <a16:creationId xmlns:a16="http://schemas.microsoft.com/office/drawing/2014/main" id="{4D4BA975-08A6-EDFF-842A-8B818576E177}"/>
                </a:ext>
              </a:extLst>
            </p:cNvPr>
            <p:cNvGrpSpPr/>
            <p:nvPr/>
          </p:nvGrpSpPr>
          <p:grpSpPr>
            <a:xfrm>
              <a:off x="611371" y="3216210"/>
              <a:ext cx="2646707" cy="2552856"/>
              <a:chOff x="3692899" y="1467633"/>
              <a:chExt cx="3093025" cy="3057298"/>
            </a:xfrm>
          </p:grpSpPr>
          <p:sp>
            <p:nvSpPr>
              <p:cNvPr id="256" name="Rechteck 255">
                <a:extLst>
                  <a:ext uri="{FF2B5EF4-FFF2-40B4-BE49-F238E27FC236}">
                    <a16:creationId xmlns:a16="http://schemas.microsoft.com/office/drawing/2014/main" id="{2C5AC2DE-DDD6-5090-8911-6B5642AB6592}"/>
                  </a:ext>
                </a:extLst>
              </p:cNvPr>
              <p:cNvSpPr/>
              <p:nvPr/>
            </p:nvSpPr>
            <p:spPr>
              <a:xfrm>
                <a:off x="3800911" y="1555980"/>
                <a:ext cx="288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51249583-0731-BDA3-5A93-0B6597F31E5C}"/>
                  </a:ext>
                </a:extLst>
              </p:cNvPr>
              <p:cNvSpPr/>
              <p:nvPr/>
            </p:nvSpPr>
            <p:spPr>
              <a:xfrm>
                <a:off x="4772911" y="2528282"/>
                <a:ext cx="936000" cy="93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58" name="Gerader Verbinder 257">
                <a:extLst>
                  <a:ext uri="{FF2B5EF4-FFF2-40B4-BE49-F238E27FC236}">
                    <a16:creationId xmlns:a16="http://schemas.microsoft.com/office/drawing/2014/main" id="{360DB47D-0307-04F7-298F-76319B395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Gerader Verbinder 258">
                <a:extLst>
                  <a:ext uri="{FF2B5EF4-FFF2-40B4-BE49-F238E27FC236}">
                    <a16:creationId xmlns:a16="http://schemas.microsoft.com/office/drawing/2014/main" id="{BA73A467-7397-F506-467C-A9A28AEFD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1555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723D8157-795C-921E-15DC-05EE9DCD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2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r Verbinder 260">
                <a:extLst>
                  <a:ext uri="{FF2B5EF4-FFF2-40B4-BE49-F238E27FC236}">
                    <a16:creationId xmlns:a16="http://schemas.microsoft.com/office/drawing/2014/main" id="{12749811-39DD-45AE-B9C6-6366C6E2F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8911" y="3460980"/>
                <a:ext cx="0" cy="9723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Gerader Verbinder 261">
                <a:extLst>
                  <a:ext uri="{FF2B5EF4-FFF2-40B4-BE49-F238E27FC236}">
                    <a16:creationId xmlns:a16="http://schemas.microsoft.com/office/drawing/2014/main" id="{FC9A43F1-FB3B-6D1C-B047-5EE5FDB60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Gerader Verbinder 262">
                <a:extLst>
                  <a:ext uri="{FF2B5EF4-FFF2-40B4-BE49-F238E27FC236}">
                    <a16:creationId xmlns:a16="http://schemas.microsoft.com/office/drawing/2014/main" id="{BDADBE46-A221-A306-5BF2-27392140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910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Gerader Verbinder 263">
                <a:extLst>
                  <a:ext uri="{FF2B5EF4-FFF2-40B4-BE49-F238E27FC236}">
                    <a16:creationId xmlns:a16="http://schemas.microsoft.com/office/drawing/2014/main" id="{7695C029-19C4-D3BB-CB89-8DFE098EF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1" y="2528282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Gerader Verbinder 264">
                <a:extLst>
                  <a:ext uri="{FF2B5EF4-FFF2-40B4-BE49-F238E27FC236}">
                    <a16:creationId xmlns:a16="http://schemas.microsoft.com/office/drawing/2014/main" id="{7D56FC29-8569-0204-1437-C1280B612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8910" y="3460980"/>
                <a:ext cx="97200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5ED29E64-9AAD-8754-9BAC-15E5E7C3B67F}"/>
                  </a:ext>
                </a:extLst>
              </p:cNvPr>
              <p:cNvSpPr/>
              <p:nvPr/>
            </p:nvSpPr>
            <p:spPr>
              <a:xfrm>
                <a:off x="3692899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DC4E9038-090D-AC80-2D06-482609521CF2}"/>
                  </a:ext>
                </a:extLst>
              </p:cNvPr>
              <p:cNvSpPr/>
              <p:nvPr/>
            </p:nvSpPr>
            <p:spPr>
              <a:xfrm>
                <a:off x="4681204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B54FBE81-72C4-B915-0A94-C01701FFA8EC}"/>
                  </a:ext>
                </a:extLst>
              </p:cNvPr>
              <p:cNvSpPr/>
              <p:nvPr/>
            </p:nvSpPr>
            <p:spPr>
              <a:xfrm>
                <a:off x="5600898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F839CAD2-6E27-A3B6-D00B-C7D812B8B58A}"/>
                  </a:ext>
                </a:extLst>
              </p:cNvPr>
              <p:cNvSpPr/>
              <p:nvPr/>
            </p:nvSpPr>
            <p:spPr>
              <a:xfrm>
                <a:off x="6569900" y="1467633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301E3CF4-BC57-EF6F-AEB7-73DBD938BE6A}"/>
                  </a:ext>
                </a:extLst>
              </p:cNvPr>
              <p:cNvSpPr/>
              <p:nvPr/>
            </p:nvSpPr>
            <p:spPr>
              <a:xfrm>
                <a:off x="3692899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BF4CE0CF-2BC3-1CD2-F73F-D71F8CABD886}"/>
                  </a:ext>
                </a:extLst>
              </p:cNvPr>
              <p:cNvSpPr/>
              <p:nvPr/>
            </p:nvSpPr>
            <p:spPr>
              <a:xfrm>
                <a:off x="4681204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582633C3-8DBA-4904-5A5F-63523D6D42D8}"/>
                  </a:ext>
                </a:extLst>
              </p:cNvPr>
              <p:cNvSpPr/>
              <p:nvPr/>
            </p:nvSpPr>
            <p:spPr>
              <a:xfrm>
                <a:off x="5600898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3" name="Ellipse 272">
                <a:extLst>
                  <a:ext uri="{FF2B5EF4-FFF2-40B4-BE49-F238E27FC236}">
                    <a16:creationId xmlns:a16="http://schemas.microsoft.com/office/drawing/2014/main" id="{F7CE88F4-88D4-1566-3A62-4BFCB46E2555}"/>
                  </a:ext>
                </a:extLst>
              </p:cNvPr>
              <p:cNvSpPr/>
              <p:nvPr/>
            </p:nvSpPr>
            <p:spPr>
              <a:xfrm>
                <a:off x="6569900" y="2404394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FC7253FA-DB8B-25F6-9663-5E463A1AC24F}"/>
                  </a:ext>
                </a:extLst>
              </p:cNvPr>
              <p:cNvSpPr/>
              <p:nvPr/>
            </p:nvSpPr>
            <p:spPr>
              <a:xfrm>
                <a:off x="3692899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5" name="Ellipse 274">
                <a:extLst>
                  <a:ext uri="{FF2B5EF4-FFF2-40B4-BE49-F238E27FC236}">
                    <a16:creationId xmlns:a16="http://schemas.microsoft.com/office/drawing/2014/main" id="{B08365C5-53FC-2CCC-7A22-5DBC911036B8}"/>
                  </a:ext>
                </a:extLst>
              </p:cNvPr>
              <p:cNvSpPr/>
              <p:nvPr/>
            </p:nvSpPr>
            <p:spPr>
              <a:xfrm>
                <a:off x="4681204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E2346BF3-C4D5-0DFE-CD52-695C0DDF1C01}"/>
                  </a:ext>
                </a:extLst>
              </p:cNvPr>
              <p:cNvSpPr/>
              <p:nvPr/>
            </p:nvSpPr>
            <p:spPr>
              <a:xfrm>
                <a:off x="5600898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7" name="Ellipse 276">
                <a:extLst>
                  <a:ext uri="{FF2B5EF4-FFF2-40B4-BE49-F238E27FC236}">
                    <a16:creationId xmlns:a16="http://schemas.microsoft.com/office/drawing/2014/main" id="{B8499D62-6AE5-5E4C-5AF0-5B97816D15F0}"/>
                  </a:ext>
                </a:extLst>
              </p:cNvPr>
              <p:cNvSpPr/>
              <p:nvPr/>
            </p:nvSpPr>
            <p:spPr>
              <a:xfrm>
                <a:off x="6569900" y="3341155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004350C7-3945-245E-972F-DD541E889F04}"/>
                  </a:ext>
                </a:extLst>
              </p:cNvPr>
              <p:cNvSpPr/>
              <p:nvPr/>
            </p:nvSpPr>
            <p:spPr>
              <a:xfrm>
                <a:off x="3692899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9" name="Ellipse 278">
                <a:extLst>
                  <a:ext uri="{FF2B5EF4-FFF2-40B4-BE49-F238E27FC236}">
                    <a16:creationId xmlns:a16="http://schemas.microsoft.com/office/drawing/2014/main" id="{DE775258-0CED-0F26-4449-599D206F0DAA}"/>
                  </a:ext>
                </a:extLst>
              </p:cNvPr>
              <p:cNvSpPr/>
              <p:nvPr/>
            </p:nvSpPr>
            <p:spPr>
              <a:xfrm>
                <a:off x="4681204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0" name="Ellipse 279">
                <a:extLst>
                  <a:ext uri="{FF2B5EF4-FFF2-40B4-BE49-F238E27FC236}">
                    <a16:creationId xmlns:a16="http://schemas.microsoft.com/office/drawing/2014/main" id="{5F720F6C-AC20-0791-1E70-1CEE74F911DD}"/>
                  </a:ext>
                </a:extLst>
              </p:cNvPr>
              <p:cNvSpPr/>
              <p:nvPr/>
            </p:nvSpPr>
            <p:spPr>
              <a:xfrm>
                <a:off x="5600898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Ellipse 280">
                <a:extLst>
                  <a:ext uri="{FF2B5EF4-FFF2-40B4-BE49-F238E27FC236}">
                    <a16:creationId xmlns:a16="http://schemas.microsoft.com/office/drawing/2014/main" id="{EA9A49A4-E043-A096-A355-F76C0F8AC09B}"/>
                  </a:ext>
                </a:extLst>
              </p:cNvPr>
              <p:cNvSpPr/>
              <p:nvPr/>
            </p:nvSpPr>
            <p:spPr>
              <a:xfrm>
                <a:off x="6569900" y="4308907"/>
                <a:ext cx="216024" cy="2160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82" name="Pfeil: nach unten 281">
            <a:extLst>
              <a:ext uri="{FF2B5EF4-FFF2-40B4-BE49-F238E27FC236}">
                <a16:creationId xmlns:a16="http://schemas.microsoft.com/office/drawing/2014/main" id="{3900FE5F-D441-9919-0178-60E31A57626B}"/>
              </a:ext>
            </a:extLst>
          </p:cNvPr>
          <p:cNvSpPr/>
          <p:nvPr/>
        </p:nvSpPr>
        <p:spPr>
          <a:xfrm rot="10800000">
            <a:off x="9577949" y="426632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Pfeil: nach unten 282">
            <a:extLst>
              <a:ext uri="{FF2B5EF4-FFF2-40B4-BE49-F238E27FC236}">
                <a16:creationId xmlns:a16="http://schemas.microsoft.com/office/drawing/2014/main" id="{14520162-1C41-03E1-B2C3-79879AAE92D3}"/>
              </a:ext>
            </a:extLst>
          </p:cNvPr>
          <p:cNvSpPr/>
          <p:nvPr/>
        </p:nvSpPr>
        <p:spPr>
          <a:xfrm rot="10800000">
            <a:off x="8742039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Pfeil: nach unten 283">
            <a:extLst>
              <a:ext uri="{FF2B5EF4-FFF2-40B4-BE49-F238E27FC236}">
                <a16:creationId xmlns:a16="http://schemas.microsoft.com/office/drawing/2014/main" id="{05BBEE5E-5110-C64C-37D6-EB92EFE968C4}"/>
              </a:ext>
            </a:extLst>
          </p:cNvPr>
          <p:cNvSpPr/>
          <p:nvPr/>
        </p:nvSpPr>
        <p:spPr>
          <a:xfrm rot="10800000">
            <a:off x="7924108" y="4266213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Pfeil: nach unten 284">
            <a:extLst>
              <a:ext uri="{FF2B5EF4-FFF2-40B4-BE49-F238E27FC236}">
                <a16:creationId xmlns:a16="http://schemas.microsoft.com/office/drawing/2014/main" id="{5CACFBB3-2514-C9D0-77F0-3C442C34252D}"/>
              </a:ext>
            </a:extLst>
          </p:cNvPr>
          <p:cNvSpPr/>
          <p:nvPr/>
        </p:nvSpPr>
        <p:spPr>
          <a:xfrm rot="10800000">
            <a:off x="7084568" y="4254587"/>
            <a:ext cx="184849" cy="77855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1651A777-B046-A09F-37F8-8C132659BB65}"/>
              </a:ext>
            </a:extLst>
          </p:cNvPr>
          <p:cNvSpPr txBox="1"/>
          <p:nvPr/>
        </p:nvSpPr>
        <p:spPr>
          <a:xfrm>
            <a:off x="4386772" y="5055392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Translation </a:t>
            </a:r>
            <a:r>
              <a:rPr lang="de-DE" dirty="0">
                <a:solidFill>
                  <a:srgbClr val="FFC000"/>
                </a:solidFill>
              </a:rPr>
              <a:t>T</a:t>
            </a:r>
          </a:p>
        </p:txBody>
      </p:sp>
      <p:pic>
        <p:nvPicPr>
          <p:cNvPr id="287" name="Grafik 286" descr="Ein Bild, das Text, Kreis, Diagramm, Design enthält.&#10;&#10;Automatisch generierte Beschreibung">
            <a:extLst>
              <a:ext uri="{FF2B5EF4-FFF2-40B4-BE49-F238E27FC236}">
                <a16:creationId xmlns:a16="http://schemas.microsoft.com/office/drawing/2014/main" id="{FB27F926-A2E3-389D-8864-E9B27DAC3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219560"/>
            <a:ext cx="3027967" cy="1966954"/>
          </a:xfrm>
          <a:prstGeom prst="rect">
            <a:avLst/>
          </a:prstGeom>
        </p:spPr>
      </p:pic>
      <p:sp>
        <p:nvSpPr>
          <p:cNvPr id="288" name="Textfeld 287">
            <a:extLst>
              <a:ext uri="{FF2B5EF4-FFF2-40B4-BE49-F238E27FC236}">
                <a16:creationId xmlns:a16="http://schemas.microsoft.com/office/drawing/2014/main" id="{62EB7C9B-1A65-545F-4319-2C1B588B57A8}"/>
              </a:ext>
            </a:extLst>
          </p:cNvPr>
          <p:cNvSpPr txBox="1"/>
          <p:nvPr/>
        </p:nvSpPr>
        <p:spPr>
          <a:xfrm>
            <a:off x="4396806" y="5550278"/>
            <a:ext cx="14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647254-17B1-BDD1-A287-EC5C1D28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53" y="1785569"/>
            <a:ext cx="720758" cy="33265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3318866-DCB5-1074-8B9D-432CFB56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12" y="1433725"/>
            <a:ext cx="720758" cy="32321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1148BC-79D1-9475-DD20-F512A6C0C9D1}"/>
              </a:ext>
            </a:extLst>
          </p:cNvPr>
          <p:cNvSpPr txBox="1"/>
          <p:nvPr/>
        </p:nvSpPr>
        <p:spPr>
          <a:xfrm>
            <a:off x="9775411" y="2269974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5832375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endParaRPr lang="de-DE" dirty="0"/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79154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97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194C525-AB61-2A8A-5277-13C2EAF37376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47087EDA-1230-CD7E-5189-493E20CF0C2A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B866FEAB-2378-6806-91C8-10114F709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110E51DD-BAF8-0ED0-2413-77A2C46F1B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9154C039-D261-C6CB-B6FB-16487ED36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4935149C-BC0C-8C30-E43E-0A8577C94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1D2DA18-DA93-547F-647B-662629B5F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54A6BF75-C267-986F-A4C1-94B917857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1188FF91-368B-6FC4-2864-676C32C56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9382EBAF-EF8A-160C-019D-C2F2641B3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F19685A-E56B-5D54-2236-C0C7B8FF5DAC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6" name="Raute 25">
              <a:extLst>
                <a:ext uri="{FF2B5EF4-FFF2-40B4-BE49-F238E27FC236}">
                  <a16:creationId xmlns:a16="http://schemas.microsoft.com/office/drawing/2014/main" id="{7863E659-C97E-51A9-69E6-7D65CB229C6F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Raute 36">
              <a:extLst>
                <a:ext uri="{FF2B5EF4-FFF2-40B4-BE49-F238E27FC236}">
                  <a16:creationId xmlns:a16="http://schemas.microsoft.com/office/drawing/2014/main" id="{43DCAE1E-1FF1-6350-87E7-02E92A771D4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Raute 37">
              <a:extLst>
                <a:ext uri="{FF2B5EF4-FFF2-40B4-BE49-F238E27FC236}">
                  <a16:creationId xmlns:a16="http://schemas.microsoft.com/office/drawing/2014/main" id="{7D7E18D2-602F-F707-FF9C-890E411DDA4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aute 38">
              <a:extLst>
                <a:ext uri="{FF2B5EF4-FFF2-40B4-BE49-F238E27FC236}">
                  <a16:creationId xmlns:a16="http://schemas.microsoft.com/office/drawing/2014/main" id="{C7FAADDD-93DF-8EA7-4E1E-E51043FD8CD7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6E96815-2E8B-A4AD-5EDE-B368A134071E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9B5CC0C2-FDA1-6D26-F2DB-38F67D426BC5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2AD1C578-0FB7-B040-5D1C-7043EA5C0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2AE83A7F-0937-8C81-EE60-72F578377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4B785D5C-4F12-74D1-6CC3-BA62E4065E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4C32B91-9656-6AEC-F752-0636B8EDA0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01B77203-F928-D032-A378-F35552DCB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F0967D7-E05B-4CB6-12CD-AD828F001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458E54E0-24E6-7104-987D-74ABB79EB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2182BEF-9047-F5C9-64DC-668A73A4B0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D77BC87-EBE9-F808-FE74-7A658D8A33F0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4" name="Raute 43">
              <a:extLst>
                <a:ext uri="{FF2B5EF4-FFF2-40B4-BE49-F238E27FC236}">
                  <a16:creationId xmlns:a16="http://schemas.microsoft.com/office/drawing/2014/main" id="{49172374-7252-6D90-2178-640CAC9354B4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aute 44">
              <a:extLst>
                <a:ext uri="{FF2B5EF4-FFF2-40B4-BE49-F238E27FC236}">
                  <a16:creationId xmlns:a16="http://schemas.microsoft.com/office/drawing/2014/main" id="{5D87EC28-D907-62D5-78B9-F25208A89BB7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4" name="Raute 73">
              <a:extLst>
                <a:ext uri="{FF2B5EF4-FFF2-40B4-BE49-F238E27FC236}">
                  <a16:creationId xmlns:a16="http://schemas.microsoft.com/office/drawing/2014/main" id="{57254CF0-CBEA-E4EC-6763-38F7517AE30D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5" name="Raute 74">
              <a:extLst>
                <a:ext uri="{FF2B5EF4-FFF2-40B4-BE49-F238E27FC236}">
                  <a16:creationId xmlns:a16="http://schemas.microsoft.com/office/drawing/2014/main" id="{BABB20BC-52AB-E67F-6C6B-465EBE6E3E12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CC91F4-3498-6D21-1657-44806A682DBF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343230C-6438-FA55-C825-A1515A28691D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585B12F-C4B1-CAA5-CEB8-5223C0F0E0E4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lussdiagramm: Gespeicherte Daten 28">
              <a:extLst>
                <a:ext uri="{FF2B5EF4-FFF2-40B4-BE49-F238E27FC236}">
                  <a16:creationId xmlns:a16="http://schemas.microsoft.com/office/drawing/2014/main" id="{B12095CA-BF64-4E8F-9759-0D335BB42B2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Flussdiagramm: Gespeicherte Daten 29">
              <a:extLst>
                <a:ext uri="{FF2B5EF4-FFF2-40B4-BE49-F238E27FC236}">
                  <a16:creationId xmlns:a16="http://schemas.microsoft.com/office/drawing/2014/main" id="{CD03FEDF-183F-2A43-EA11-632F9A100570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7D3A1BE-40CD-E140-3575-A994E45725DC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43B1321D-CD58-61B0-1779-3080032C60E6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AAB1E2BC-9B29-D38C-D25C-A24D1F49DA0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Flussdiagramm: Gespeicherte Daten 34">
              <a:extLst>
                <a:ext uri="{FF2B5EF4-FFF2-40B4-BE49-F238E27FC236}">
                  <a16:creationId xmlns:a16="http://schemas.microsoft.com/office/drawing/2014/main" id="{497D1D53-35A0-D487-FA2A-5E43EFA8C5FE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Flussdiagramm: Gespeicherte Daten 35">
              <a:extLst>
                <a:ext uri="{FF2B5EF4-FFF2-40B4-BE49-F238E27FC236}">
                  <a16:creationId xmlns:a16="http://schemas.microsoft.com/office/drawing/2014/main" id="{6F9D77D8-2717-F42E-E5B0-6B29136E20BE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34256B9-4614-EE16-E407-44D648AFC184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51DA9D5A-8648-20A8-DF70-8107B5A63CC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EDB7D54-F1A9-CE8F-DCC0-E7D8EEF31712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Flussdiagramm: Gespeicherte Daten 42">
              <a:extLst>
                <a:ext uri="{FF2B5EF4-FFF2-40B4-BE49-F238E27FC236}">
                  <a16:creationId xmlns:a16="http://schemas.microsoft.com/office/drawing/2014/main" id="{59B72CD0-C9B0-60F6-F6B4-7764B82F4220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lussdiagramm: Gespeicherte Daten 45">
              <a:extLst>
                <a:ext uri="{FF2B5EF4-FFF2-40B4-BE49-F238E27FC236}">
                  <a16:creationId xmlns:a16="http://schemas.microsoft.com/office/drawing/2014/main" id="{E1CF88CA-2683-3BED-56E9-7EB5E84D940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72FC151-CA38-B3ED-7010-B5BDF65DE117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5D19BAEC-388E-E090-B142-A6FBC83CF5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EC1DA2C-B46E-D7D4-E92B-8BBFA0B6B2B5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EEEAE0DC-58E0-E7AC-8B13-E722C61AB9E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2354FC94-0ECC-A43B-0D5A-CADE174AB68C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6E406130-178C-2C58-6DED-F929FF050534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E37F7D0C-A0F3-BE07-86DB-3DFE3DAEC652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846DA0D-70E0-2A1F-2C27-1EA807D1D621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C9190C04-342E-AAF6-2F07-EF08264D0126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A9A396B1-3419-635C-D741-EBEA9BBBE9C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6A42FD3-CB55-3247-09C4-6626D98F43D1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FC5E1A7C-532F-DAF5-5D7C-B7F2CCDD2D4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5CAE9D2-C268-4B40-CC8B-CBA7338545E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B67CDAC8-7176-53E5-14B6-9CDAFB53DFD3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94A1EBF1-2459-FF8D-FF20-2CBEBBC87281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8F56EC70-37A2-414A-C7E5-6315EECF1DC7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1A045E6-CB0D-F796-7D64-88134D5EF8D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8727D4B-3484-696C-0B76-F5E92ADD5A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CF2BCBAC-E6EE-4882-2156-088CD2B6363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038BB36A-EDD4-A6F1-5F64-C9F7C4961B1A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50CFD6A3-A727-3B02-187B-04709827961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555C72C-DF21-3301-948F-E6A92AA295A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06BF9903-FC54-BD47-FC5D-16A5167A91A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Flussdiagramm: Gespeicherte Daten 79">
              <a:extLst>
                <a:ext uri="{FF2B5EF4-FFF2-40B4-BE49-F238E27FC236}">
                  <a16:creationId xmlns:a16="http://schemas.microsoft.com/office/drawing/2014/main" id="{D3300FF9-A8BA-8A80-D9AC-77AA38A2D6B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Flussdiagramm: Gespeicherte Daten 80">
              <a:extLst>
                <a:ext uri="{FF2B5EF4-FFF2-40B4-BE49-F238E27FC236}">
                  <a16:creationId xmlns:a16="http://schemas.microsoft.com/office/drawing/2014/main" id="{1007C4DD-7B31-D27A-73DA-DB0BB873EBB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80218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2470" y="1157274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Gittertransformation die Zeitumkehr aufheben?</a:t>
            </a:r>
          </a:p>
          <a:p>
            <a:endParaRPr lang="de-DE" dirty="0"/>
          </a:p>
          <a:p>
            <a:r>
              <a:rPr lang="de-DE" dirty="0" err="1"/>
              <a:t>Altermagnetismus</a:t>
            </a:r>
            <a:r>
              <a:rPr lang="de-DE" dirty="0"/>
              <a:t>: Ja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1" y="404665"/>
            <a:ext cx="8447617" cy="1004794"/>
          </a:xfrm>
        </p:spPr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98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338033" y="3920149"/>
            <a:ext cx="1728192" cy="32080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089" y="3408589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256890" y="4924823"/>
            <a:ext cx="1728192" cy="28709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90D70D-B6ED-FC67-7CA1-D2689D569B6F}"/>
              </a:ext>
            </a:extLst>
          </p:cNvPr>
          <p:cNvSpPr txBox="1"/>
          <p:nvPr/>
        </p:nvSpPr>
        <p:spPr>
          <a:xfrm>
            <a:off x="4275552" y="152310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Folge: Bandaufspaltung?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7A6A74-C00D-6FDB-63AE-E9E44BEDDC1C}"/>
              </a:ext>
            </a:extLst>
          </p:cNvPr>
          <p:cNvSpPr txBox="1"/>
          <p:nvPr/>
        </p:nvSpPr>
        <p:spPr>
          <a:xfrm>
            <a:off x="2743391" y="1799311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de-DE" dirty="0"/>
              <a:t>Symmetrien: Zeitumkehr + Rotation</a:t>
            </a:r>
          </a:p>
          <a:p>
            <a:pPr lvl="2"/>
            <a:r>
              <a:rPr lang="de-DE" dirty="0"/>
              <a:t>	       Keine Zeitumkehrsymmetrie	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AC74CA8E-43A8-3C3B-CC15-4F34263317D8}"/>
              </a:ext>
            </a:extLst>
          </p:cNvPr>
          <p:cNvSpPr/>
          <p:nvPr/>
        </p:nvSpPr>
        <p:spPr>
          <a:xfrm rot="17989508">
            <a:off x="7625831" y="4403188"/>
            <a:ext cx="576064" cy="520475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42B101BA-595B-1263-B8CB-E0BCB96E9F0B}"/>
              </a:ext>
            </a:extLst>
          </p:cNvPr>
          <p:cNvSpPr txBox="1"/>
          <p:nvPr/>
        </p:nvSpPr>
        <p:spPr>
          <a:xfrm>
            <a:off x="4437324" y="4644026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Rotation </a:t>
            </a:r>
            <a:r>
              <a:rPr lang="de-DE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614A29B0-AB76-0176-EA43-D75474F44A67}"/>
              </a:ext>
            </a:extLst>
          </p:cNvPr>
          <p:cNvSpPr txBox="1"/>
          <p:nvPr/>
        </p:nvSpPr>
        <p:spPr>
          <a:xfrm>
            <a:off x="4428941" y="51261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des Gitters</a:t>
            </a:r>
          </a:p>
        </p:txBody>
      </p:sp>
      <p:pic>
        <p:nvPicPr>
          <p:cNvPr id="19" name="Grafik 18" descr="Ein Bild, das Kreative Künste, Bastelei, Origami enthält.&#10;&#10;Automatisch generierte Beschreibung">
            <a:extLst>
              <a:ext uri="{FF2B5EF4-FFF2-40B4-BE49-F238E27FC236}">
                <a16:creationId xmlns:a16="http://schemas.microsoft.com/office/drawing/2014/main" id="{773BE14C-2B93-80E0-72C7-AE9F62FE2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45" y="376978"/>
            <a:ext cx="2868639" cy="188399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D8FD029-11AC-D565-FCEB-39836543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4" y="1836430"/>
            <a:ext cx="762620" cy="31825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89D9C0E-10FF-00DD-A901-3BBE68C3B6B2}"/>
              </a:ext>
            </a:extLst>
          </p:cNvPr>
          <p:cNvGrpSpPr/>
          <p:nvPr/>
        </p:nvGrpSpPr>
        <p:grpSpPr>
          <a:xfrm>
            <a:off x="839416" y="3502119"/>
            <a:ext cx="2160240" cy="1961950"/>
            <a:chOff x="839416" y="3502119"/>
            <a:chExt cx="2160240" cy="1961950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91254FE-1F3E-12A4-C21B-E083E947966F}"/>
                </a:ext>
              </a:extLst>
            </p:cNvPr>
            <p:cNvGrpSpPr/>
            <p:nvPr/>
          </p:nvGrpSpPr>
          <p:grpSpPr>
            <a:xfrm>
              <a:off x="839416" y="3502119"/>
              <a:ext cx="2160240" cy="1961950"/>
              <a:chOff x="839416" y="3502119"/>
              <a:chExt cx="2160240" cy="1961950"/>
            </a:xfrm>
          </p:grpSpPr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C9772B44-4003-726F-5CF8-23BEFA2C94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416" y="4097307"/>
                <a:ext cx="648197" cy="454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69E412F4-A031-2A81-D368-229BA172DA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9416" y="4870798"/>
                <a:ext cx="647121" cy="1222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BBD2393E-90F6-047E-1579-9FC738D0DB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8877" y="4080887"/>
                <a:ext cx="64077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E3DD48E-5260-CD5B-6879-865C17623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1074" y="4883420"/>
                <a:ext cx="6585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4E6C6324-7667-5CCF-F841-29F013899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02119"/>
                <a:ext cx="19575" cy="57876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4E870EFA-1CA6-C804-3C3F-2D621C7DE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1701" y="4835016"/>
                <a:ext cx="3213" cy="6290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B87AB213-CE31-B133-D0A4-26B6F159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21546" y="4834614"/>
                <a:ext cx="13993" cy="62945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02E1E8C0-803E-253C-D3A4-82A00FAB7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9135" y="3502119"/>
                <a:ext cx="2566" cy="56234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DB8B626E-534F-5190-2E9C-4A7F9765AF23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" name="Raute 28">
              <a:extLst>
                <a:ext uri="{FF2B5EF4-FFF2-40B4-BE49-F238E27FC236}">
                  <a16:creationId xmlns:a16="http://schemas.microsoft.com/office/drawing/2014/main" id="{FA76323A-E699-4096-605E-AB2C5832B5DD}"/>
                </a:ext>
              </a:extLst>
            </p:cNvPr>
            <p:cNvSpPr/>
            <p:nvPr/>
          </p:nvSpPr>
          <p:spPr>
            <a:xfrm>
              <a:off x="1926438" y="389607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aute 29">
              <a:extLst>
                <a:ext uri="{FF2B5EF4-FFF2-40B4-BE49-F238E27FC236}">
                  <a16:creationId xmlns:a16="http://schemas.microsoft.com/office/drawing/2014/main" id="{6C9442CF-2A2B-42B7-83A5-E144A320B42B}"/>
                </a:ext>
              </a:extLst>
            </p:cNvPr>
            <p:cNvSpPr/>
            <p:nvPr/>
          </p:nvSpPr>
          <p:spPr>
            <a:xfrm rot="16200000">
              <a:off x="1135201" y="389742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aute 30">
              <a:extLst>
                <a:ext uri="{FF2B5EF4-FFF2-40B4-BE49-F238E27FC236}">
                  <a16:creationId xmlns:a16="http://schemas.microsoft.com/office/drawing/2014/main" id="{54E81D89-6DF7-481A-E2A3-DC45C416268E}"/>
                </a:ext>
              </a:extLst>
            </p:cNvPr>
            <p:cNvSpPr/>
            <p:nvPr/>
          </p:nvSpPr>
          <p:spPr>
            <a:xfrm rot="16200000">
              <a:off x="1926437" y="4685695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aute 31">
              <a:extLst>
                <a:ext uri="{FF2B5EF4-FFF2-40B4-BE49-F238E27FC236}">
                  <a16:creationId xmlns:a16="http://schemas.microsoft.com/office/drawing/2014/main" id="{F5908850-C7D9-FD46-1178-930086C1927F}"/>
                </a:ext>
              </a:extLst>
            </p:cNvPr>
            <p:cNvSpPr/>
            <p:nvPr/>
          </p:nvSpPr>
          <p:spPr>
            <a:xfrm>
              <a:off x="1125986" y="4679182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3D6F11A-3054-CF95-1A54-535866D007B5}"/>
              </a:ext>
            </a:extLst>
          </p:cNvPr>
          <p:cNvGrpSpPr/>
          <p:nvPr/>
        </p:nvGrpSpPr>
        <p:grpSpPr>
          <a:xfrm rot="16200000">
            <a:off x="1391223" y="3985464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1989375-E24C-64A5-00C9-51A1C449D00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52204D89-EF65-1F83-4104-37A55095E6B7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espeicherte Daten 50">
              <a:extLst>
                <a:ext uri="{FF2B5EF4-FFF2-40B4-BE49-F238E27FC236}">
                  <a16:creationId xmlns:a16="http://schemas.microsoft.com/office/drawing/2014/main" id="{B60E3F94-50A5-A970-B795-1B4F00277CA2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lussdiagramm: Gespeicherte Daten 51">
              <a:extLst>
                <a:ext uri="{FF2B5EF4-FFF2-40B4-BE49-F238E27FC236}">
                  <a16:creationId xmlns:a16="http://schemas.microsoft.com/office/drawing/2014/main" id="{EC9B7CA4-4F66-EE5E-A319-67E245C1790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2F4C57E6-1380-6676-0FCF-4F884E7A1A71}"/>
              </a:ext>
            </a:extLst>
          </p:cNvPr>
          <p:cNvGrpSpPr/>
          <p:nvPr/>
        </p:nvGrpSpPr>
        <p:grpSpPr>
          <a:xfrm rot="16200000">
            <a:off x="2190362" y="4775409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FE19A3E-F988-4AF6-CFBC-23087DEFFA93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11837E8-61B0-C367-FC58-3992A8D1DB1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lussdiagramm: Gespeicherte Daten 55">
              <a:extLst>
                <a:ext uri="{FF2B5EF4-FFF2-40B4-BE49-F238E27FC236}">
                  <a16:creationId xmlns:a16="http://schemas.microsoft.com/office/drawing/2014/main" id="{63C250A9-5ADA-CB22-2E18-343E01A97997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Flussdiagramm: Gespeicherte Daten 56">
              <a:extLst>
                <a:ext uri="{FF2B5EF4-FFF2-40B4-BE49-F238E27FC236}">
                  <a16:creationId xmlns:a16="http://schemas.microsoft.com/office/drawing/2014/main" id="{8889C008-B174-586C-0BA4-0508451F155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A05AF20-4215-A651-2135-9B27FB288841}"/>
              </a:ext>
            </a:extLst>
          </p:cNvPr>
          <p:cNvGrpSpPr/>
          <p:nvPr/>
        </p:nvGrpSpPr>
        <p:grpSpPr>
          <a:xfrm>
            <a:off x="2191705" y="3975150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C2F0C4EE-11C0-3E0D-FAA8-376D93328AA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CC8BF584-D64C-2DE3-92E9-CDBAD11CFC5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lussdiagramm: Gespeicherte Daten 62">
              <a:extLst>
                <a:ext uri="{FF2B5EF4-FFF2-40B4-BE49-F238E27FC236}">
                  <a16:creationId xmlns:a16="http://schemas.microsoft.com/office/drawing/2014/main" id="{112689E6-4ED4-F82D-0857-C9A92F94CDAD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Flussdiagramm: Gespeicherte Daten 63">
              <a:extLst>
                <a:ext uri="{FF2B5EF4-FFF2-40B4-BE49-F238E27FC236}">
                  <a16:creationId xmlns:a16="http://schemas.microsoft.com/office/drawing/2014/main" id="{87FF04A0-FED8-57CB-117B-3CE31F399CBB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F99BEA48-B6E8-9DA3-4019-7C1E6333B159}"/>
              </a:ext>
            </a:extLst>
          </p:cNvPr>
          <p:cNvGrpSpPr/>
          <p:nvPr/>
        </p:nvGrpSpPr>
        <p:grpSpPr>
          <a:xfrm>
            <a:off x="1396232" y="4766811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23D2F18-BB96-B8C5-4CAE-AB84AE238959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A85FE246-C668-62D8-BDC4-5CC607F45A5F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Flussdiagramm: Gespeicherte Daten 69">
              <a:extLst>
                <a:ext uri="{FF2B5EF4-FFF2-40B4-BE49-F238E27FC236}">
                  <a16:creationId xmlns:a16="http://schemas.microsoft.com/office/drawing/2014/main" id="{AA1047DE-3CB5-08D9-EF3C-00E36D7CB431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F662D55E-56F8-6818-AEA6-AB7163F86293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BC81C09-93CB-711E-F8ED-1292D5CE5B9B}"/>
              </a:ext>
            </a:extLst>
          </p:cNvPr>
          <p:cNvGrpSpPr/>
          <p:nvPr/>
        </p:nvGrpSpPr>
        <p:grpSpPr>
          <a:xfrm>
            <a:off x="7968208" y="3668827"/>
            <a:ext cx="1685940" cy="1763466"/>
            <a:chOff x="7968208" y="3668827"/>
            <a:chExt cx="1685940" cy="1763466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55A8EC28-0B02-6652-6F67-1D12A209FACD}"/>
                </a:ext>
              </a:extLst>
            </p:cNvPr>
            <p:cNvGrpSpPr/>
            <p:nvPr/>
          </p:nvGrpSpPr>
          <p:grpSpPr>
            <a:xfrm>
              <a:off x="7968208" y="3668827"/>
              <a:ext cx="1685940" cy="1717204"/>
              <a:chOff x="1079737" y="3524612"/>
              <a:chExt cx="1685940" cy="1717204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AAF07CB-2FF7-7FE6-2B1F-EDDA2B67E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0813" y="409730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91EF02C7-BD3E-CD4D-D825-727D573D5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9737" y="4883018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9D6DB396-834E-8380-2DA1-835E01714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58877" y="4080887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BFAA3ADC-0D6A-67B7-2126-A2216FCE2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41074" y="4883420"/>
                <a:ext cx="406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E9118F91-B782-227D-58EC-2E433F9A6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5539" y="3524612"/>
                <a:ext cx="4924" cy="55627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1B5A84E5-7515-BA9D-9499-5D4E9302D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01" y="4835016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01E45BC4-B196-BB07-79B1-9FB374777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1546" y="4834614"/>
                <a:ext cx="0" cy="40680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A587C3FB-5A8C-69FE-0796-2EA89F1417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699" y="3542462"/>
                <a:ext cx="0" cy="522005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804F8AD1-CE21-F04E-E925-D3F77DA6DA4D}"/>
                  </a:ext>
                </a:extLst>
              </p:cNvPr>
              <p:cNvSpPr/>
              <p:nvPr/>
            </p:nvSpPr>
            <p:spPr>
              <a:xfrm>
                <a:off x="1535539" y="4101856"/>
                <a:ext cx="800937" cy="781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9" name="Raute 78">
              <a:extLst>
                <a:ext uri="{FF2B5EF4-FFF2-40B4-BE49-F238E27FC236}">
                  <a16:creationId xmlns:a16="http://schemas.microsoft.com/office/drawing/2014/main" id="{B0B051A5-A995-70B8-3C0E-BE3EE105D70C}"/>
                </a:ext>
              </a:extLst>
            </p:cNvPr>
            <p:cNvSpPr/>
            <p:nvPr/>
          </p:nvSpPr>
          <p:spPr>
            <a:xfrm>
              <a:off x="8811695" y="403646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Raute 79">
              <a:extLst>
                <a:ext uri="{FF2B5EF4-FFF2-40B4-BE49-F238E27FC236}">
                  <a16:creationId xmlns:a16="http://schemas.microsoft.com/office/drawing/2014/main" id="{EC7D2C7A-8DEE-7214-2B98-80BA663C5A19}"/>
                </a:ext>
              </a:extLst>
            </p:cNvPr>
            <p:cNvSpPr/>
            <p:nvPr/>
          </p:nvSpPr>
          <p:spPr>
            <a:xfrm rot="16200000">
              <a:off x="8020458" y="4037824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1" name="Raute 80">
              <a:extLst>
                <a:ext uri="{FF2B5EF4-FFF2-40B4-BE49-F238E27FC236}">
                  <a16:creationId xmlns:a16="http://schemas.microsoft.com/office/drawing/2014/main" id="{3125D410-3FE4-B19A-4E2A-3CF7F0B3A850}"/>
                </a:ext>
              </a:extLst>
            </p:cNvPr>
            <p:cNvSpPr/>
            <p:nvPr/>
          </p:nvSpPr>
          <p:spPr>
            <a:xfrm rot="16200000">
              <a:off x="8811694" y="4826091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2" name="Raute 81">
              <a:extLst>
                <a:ext uri="{FF2B5EF4-FFF2-40B4-BE49-F238E27FC236}">
                  <a16:creationId xmlns:a16="http://schemas.microsoft.com/office/drawing/2014/main" id="{AFC880D7-4334-CB18-8C95-E4D5C1DAECF4}"/>
                </a:ext>
              </a:extLst>
            </p:cNvPr>
            <p:cNvSpPr/>
            <p:nvPr/>
          </p:nvSpPr>
          <p:spPr>
            <a:xfrm>
              <a:off x="8011243" y="4819578"/>
              <a:ext cx="816953" cy="395451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69502E9E-7138-0F45-962B-761729A3F122}"/>
              </a:ext>
            </a:extLst>
          </p:cNvPr>
          <p:cNvGrpSpPr/>
          <p:nvPr/>
        </p:nvGrpSpPr>
        <p:grpSpPr>
          <a:xfrm>
            <a:off x="8287341" y="492367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7DE33EAD-88D2-8CAC-94A5-5C7D949598C0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0FDFA58-5BD5-333E-7CAF-B5C65BB5072C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Flussdiagramm: Gespeicherte Daten 97">
              <a:extLst>
                <a:ext uri="{FF2B5EF4-FFF2-40B4-BE49-F238E27FC236}">
                  <a16:creationId xmlns:a16="http://schemas.microsoft.com/office/drawing/2014/main" id="{FBE67E3C-238F-27A9-B611-0414EE7DDB7C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9" name="Flussdiagramm: Gespeicherte Daten 98">
              <a:extLst>
                <a:ext uri="{FF2B5EF4-FFF2-40B4-BE49-F238E27FC236}">
                  <a16:creationId xmlns:a16="http://schemas.microsoft.com/office/drawing/2014/main" id="{B47D2CA0-B02E-73B0-9E2F-139C35606479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9E33AE0-28BA-B8F9-84D3-85C1D65A33F7}"/>
              </a:ext>
            </a:extLst>
          </p:cNvPr>
          <p:cNvGrpSpPr/>
          <p:nvPr/>
        </p:nvGrpSpPr>
        <p:grpSpPr>
          <a:xfrm>
            <a:off x="9076154" y="4119365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880E6509-DD42-772A-44B9-EACCA2C917BE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7BA6BB47-71A0-D964-48CA-28C3A45F1F4B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Flussdiagramm: Gespeicherte Daten 104">
              <a:extLst>
                <a:ext uri="{FF2B5EF4-FFF2-40B4-BE49-F238E27FC236}">
                  <a16:creationId xmlns:a16="http://schemas.microsoft.com/office/drawing/2014/main" id="{69AE3F90-64DD-0764-DF43-E132FD535EE5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Flussdiagramm: Gespeicherte Daten 106">
              <a:extLst>
                <a:ext uri="{FF2B5EF4-FFF2-40B4-BE49-F238E27FC236}">
                  <a16:creationId xmlns:a16="http://schemas.microsoft.com/office/drawing/2014/main" id="{15EB6F1D-675E-E9DE-D032-CB47CB4AB832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4CE99DF4-2525-055B-977C-3789A3F16285}"/>
              </a:ext>
            </a:extLst>
          </p:cNvPr>
          <p:cNvGrpSpPr/>
          <p:nvPr/>
        </p:nvGrpSpPr>
        <p:grpSpPr>
          <a:xfrm rot="5400000">
            <a:off x="9080843" y="4906802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C0BEB024-9F61-85DD-7AEB-84F91D3FB364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F0C34F76-B3D4-69A3-5116-7BB44F08BD2E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Flussdiagramm: Gespeicherte Daten 114">
              <a:extLst>
                <a:ext uri="{FF2B5EF4-FFF2-40B4-BE49-F238E27FC236}">
                  <a16:creationId xmlns:a16="http://schemas.microsoft.com/office/drawing/2014/main" id="{686EE414-0FF2-8825-D806-6355A9E17A0F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Flussdiagramm: Gespeicherte Daten 115">
              <a:extLst>
                <a:ext uri="{FF2B5EF4-FFF2-40B4-BE49-F238E27FC236}">
                  <a16:creationId xmlns:a16="http://schemas.microsoft.com/office/drawing/2014/main" id="{4EAFA71B-D5E6-1A14-0750-86B8147846B5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682FA298-81B7-D860-BF6B-51D449548A65}"/>
              </a:ext>
            </a:extLst>
          </p:cNvPr>
          <p:cNvGrpSpPr/>
          <p:nvPr/>
        </p:nvGrpSpPr>
        <p:grpSpPr>
          <a:xfrm rot="5400000">
            <a:off x="8282456" y="4132943"/>
            <a:ext cx="288032" cy="216024"/>
            <a:chOff x="6233003" y="1545000"/>
            <a:chExt cx="943118" cy="947896"/>
          </a:xfr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9CA0BFAA-D858-C227-3E3E-E2AFACD1F707}"/>
                </a:ext>
              </a:extLst>
            </p:cNvPr>
            <p:cNvSpPr/>
            <p:nvPr/>
          </p:nvSpPr>
          <p:spPr>
            <a:xfrm>
              <a:off x="6233003" y="1556792"/>
              <a:ext cx="439061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3F29652D-EBFC-46C3-33DB-1C2BE467EAD3}"/>
                </a:ext>
              </a:extLst>
            </p:cNvPr>
            <p:cNvSpPr/>
            <p:nvPr/>
          </p:nvSpPr>
          <p:spPr>
            <a:xfrm>
              <a:off x="6737061" y="1545000"/>
              <a:ext cx="439060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Flussdiagramm: Gespeicherte Daten 121">
              <a:extLst>
                <a:ext uri="{FF2B5EF4-FFF2-40B4-BE49-F238E27FC236}">
                  <a16:creationId xmlns:a16="http://schemas.microsoft.com/office/drawing/2014/main" id="{81A58C74-28F4-68CA-9A3B-EA54369C0999}"/>
                </a:ext>
              </a:extLst>
            </p:cNvPr>
            <p:cNvSpPr/>
            <p:nvPr/>
          </p:nvSpPr>
          <p:spPr>
            <a:xfrm rot="16200000">
              <a:off x="6488538" y="1787859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Flussdiagramm: Gespeicherte Daten 123">
              <a:extLst>
                <a:ext uri="{FF2B5EF4-FFF2-40B4-BE49-F238E27FC236}">
                  <a16:creationId xmlns:a16="http://schemas.microsoft.com/office/drawing/2014/main" id="{FAE21D21-DA47-3A85-E855-643AFFFC066F}"/>
                </a:ext>
              </a:extLst>
            </p:cNvPr>
            <p:cNvSpPr/>
            <p:nvPr/>
          </p:nvSpPr>
          <p:spPr>
            <a:xfrm rot="5400000">
              <a:off x="6488538" y="2025128"/>
              <a:ext cx="432048" cy="216024"/>
            </a:xfrm>
            <a:prstGeom prst="flowChartOnlineStora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8596663-0095-D7A0-771E-2003C42932A5}"/>
              </a:ext>
            </a:extLst>
          </p:cNvPr>
          <p:cNvSpPr txBox="1"/>
          <p:nvPr/>
        </p:nvSpPr>
        <p:spPr>
          <a:xfrm>
            <a:off x="9755940" y="2366713"/>
            <a:ext cx="2428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err="1">
                <a:solidFill>
                  <a:schemeClr val="accent1">
                    <a:lumMod val="75000"/>
                  </a:schemeClr>
                </a:solidFill>
              </a:rPr>
              <a:t>L.Šmejkal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 et al. 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PRX </a:t>
            </a:r>
            <a:r>
              <a:rPr lang="de-DE" sz="10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de-DE" sz="1000" i="1" dirty="0">
                <a:solidFill>
                  <a:schemeClr val="accent1">
                    <a:lumMod val="75000"/>
                  </a:schemeClr>
                </a:solidFill>
              </a:rPr>
              <a:t>040501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36759169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799" y="1484785"/>
            <a:ext cx="3191993" cy="4608042"/>
          </a:xfrm>
        </p:spPr>
        <p:txBody>
          <a:bodyPr/>
          <a:lstStyle/>
          <a:p>
            <a:r>
              <a:rPr lang="de-DE" b="0" u="sng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Frage zur Klassifizierung</a:t>
            </a:r>
            <a:r>
              <a:rPr lang="de-DE" b="0" dirty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</a:rPr>
              <a:t>: Kann eine Gittersymmetrie die Zeitumkehr aufheben?</a:t>
            </a:r>
          </a:p>
          <a:p>
            <a:endParaRPr lang="de-DE" dirty="0"/>
          </a:p>
          <a:p>
            <a:r>
              <a:rPr lang="de-DE" dirty="0"/>
              <a:t>Antiferromagnetismus</a:t>
            </a:r>
          </a:p>
          <a:p>
            <a:pPr lvl="2"/>
            <a:r>
              <a:rPr lang="de-DE" dirty="0"/>
              <a:t>Keine Magnetisierung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Phasen des Magnetismus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Magnons in Ferromagnets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5EE493-AD2E-4872-B2F6-8F12A747F0A5}" type="slidenum">
              <a:rPr lang="de-DE" smtClean="0"/>
              <a:pPr/>
              <a:t>99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17.12.2024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B8C1F1A-FF68-B257-8811-158F44136B74}"/>
              </a:ext>
            </a:extLst>
          </p:cNvPr>
          <p:cNvSpPr/>
          <p:nvPr/>
        </p:nvSpPr>
        <p:spPr>
          <a:xfrm>
            <a:off x="8966705" y="191482"/>
            <a:ext cx="288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6910FFC-A0E6-2B37-64D9-19C11D03AB3B}"/>
              </a:ext>
            </a:extLst>
          </p:cNvPr>
          <p:cNvSpPr/>
          <p:nvPr/>
        </p:nvSpPr>
        <p:spPr>
          <a:xfrm>
            <a:off x="9938705" y="1163784"/>
            <a:ext cx="936000" cy="93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47BB96C-1B81-E2D3-29B9-7096AEB1E9C2}"/>
              </a:ext>
            </a:extLst>
          </p:cNvPr>
          <p:cNvCxnSpPr>
            <a:cxnSpLocks/>
          </p:cNvCxnSpPr>
          <p:nvPr/>
        </p:nvCxnSpPr>
        <p:spPr>
          <a:xfrm flipV="1">
            <a:off x="9938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2B74F76-E513-F7C9-FD2A-05B0C41DEDD8}"/>
              </a:ext>
            </a:extLst>
          </p:cNvPr>
          <p:cNvCxnSpPr>
            <a:cxnSpLocks/>
          </p:cNvCxnSpPr>
          <p:nvPr/>
        </p:nvCxnSpPr>
        <p:spPr>
          <a:xfrm flipV="1">
            <a:off x="10874705" y="191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0CFC8E5-7F63-96DF-4D00-E140F38CAFF7}"/>
              </a:ext>
            </a:extLst>
          </p:cNvPr>
          <p:cNvCxnSpPr>
            <a:cxnSpLocks/>
          </p:cNvCxnSpPr>
          <p:nvPr/>
        </p:nvCxnSpPr>
        <p:spPr>
          <a:xfrm flipV="1">
            <a:off x="9938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754494C-5F82-F91E-CDB8-1759D73B9046}"/>
              </a:ext>
            </a:extLst>
          </p:cNvPr>
          <p:cNvCxnSpPr>
            <a:cxnSpLocks/>
          </p:cNvCxnSpPr>
          <p:nvPr/>
        </p:nvCxnSpPr>
        <p:spPr>
          <a:xfrm flipV="1">
            <a:off x="10874705" y="2096482"/>
            <a:ext cx="0" cy="9723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E0952A8-A2B2-9F8F-5EE2-C6916349110C}"/>
              </a:ext>
            </a:extLst>
          </p:cNvPr>
          <p:cNvCxnSpPr>
            <a:cxnSpLocks/>
          </p:cNvCxnSpPr>
          <p:nvPr/>
        </p:nvCxnSpPr>
        <p:spPr>
          <a:xfrm>
            <a:off x="8966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95D0106-B2DD-A5C6-E306-2A70F0461D5E}"/>
              </a:ext>
            </a:extLst>
          </p:cNvPr>
          <p:cNvCxnSpPr>
            <a:cxnSpLocks/>
          </p:cNvCxnSpPr>
          <p:nvPr/>
        </p:nvCxnSpPr>
        <p:spPr>
          <a:xfrm>
            <a:off x="8966704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C646289-074D-096F-2F32-074333DA5724}"/>
              </a:ext>
            </a:extLst>
          </p:cNvPr>
          <p:cNvCxnSpPr>
            <a:cxnSpLocks/>
          </p:cNvCxnSpPr>
          <p:nvPr/>
        </p:nvCxnSpPr>
        <p:spPr>
          <a:xfrm>
            <a:off x="10874705" y="1163784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111581D-EFD0-8166-E97B-F9F0FCDFF6A9}"/>
              </a:ext>
            </a:extLst>
          </p:cNvPr>
          <p:cNvCxnSpPr>
            <a:cxnSpLocks/>
          </p:cNvCxnSpPr>
          <p:nvPr/>
        </p:nvCxnSpPr>
        <p:spPr>
          <a:xfrm>
            <a:off x="10874704" y="2096482"/>
            <a:ext cx="97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747FDC58-6A47-C5E1-12FE-97FB9D44DBA3}"/>
              </a:ext>
            </a:extLst>
          </p:cNvPr>
          <p:cNvSpPr/>
          <p:nvPr/>
        </p:nvSpPr>
        <p:spPr>
          <a:xfrm>
            <a:off x="8858693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D48AA21-6FCD-C992-04C6-E49FE3CF0E70}"/>
              </a:ext>
            </a:extLst>
          </p:cNvPr>
          <p:cNvSpPr/>
          <p:nvPr/>
        </p:nvSpPr>
        <p:spPr>
          <a:xfrm>
            <a:off x="9846998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10F7C7-7423-B88C-4EBB-52396C97DE7A}"/>
              </a:ext>
            </a:extLst>
          </p:cNvPr>
          <p:cNvSpPr/>
          <p:nvPr/>
        </p:nvSpPr>
        <p:spPr>
          <a:xfrm>
            <a:off x="10766692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70F1088-FCA5-8252-AFCF-7E0510B3F3CE}"/>
              </a:ext>
            </a:extLst>
          </p:cNvPr>
          <p:cNvSpPr/>
          <p:nvPr/>
        </p:nvSpPr>
        <p:spPr>
          <a:xfrm>
            <a:off x="11735694" y="103135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BB02CEB-9E44-6208-6790-88F29DBB9D43}"/>
              </a:ext>
            </a:extLst>
          </p:cNvPr>
          <p:cNvSpPr/>
          <p:nvPr/>
        </p:nvSpPr>
        <p:spPr>
          <a:xfrm>
            <a:off x="8858693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B0A363-EB26-E720-D8D7-F6BA0A7C04C8}"/>
              </a:ext>
            </a:extLst>
          </p:cNvPr>
          <p:cNvSpPr/>
          <p:nvPr/>
        </p:nvSpPr>
        <p:spPr>
          <a:xfrm>
            <a:off x="9846998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AB7AA47-7FD1-F248-DEAF-8FAB7EE2EDD4}"/>
              </a:ext>
            </a:extLst>
          </p:cNvPr>
          <p:cNvSpPr/>
          <p:nvPr/>
        </p:nvSpPr>
        <p:spPr>
          <a:xfrm>
            <a:off x="10766692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9A7C9E3-7CDA-740B-CB8A-08FF6B5F37EE}"/>
              </a:ext>
            </a:extLst>
          </p:cNvPr>
          <p:cNvSpPr/>
          <p:nvPr/>
        </p:nvSpPr>
        <p:spPr>
          <a:xfrm>
            <a:off x="11735694" y="1039896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C1C8539-D692-476F-8FE4-7D5E9C725A52}"/>
              </a:ext>
            </a:extLst>
          </p:cNvPr>
          <p:cNvSpPr/>
          <p:nvPr/>
        </p:nvSpPr>
        <p:spPr>
          <a:xfrm>
            <a:off x="8858693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573FA2B-FAC1-4299-BB9B-82F1A0DBE5B1}"/>
              </a:ext>
            </a:extLst>
          </p:cNvPr>
          <p:cNvSpPr/>
          <p:nvPr/>
        </p:nvSpPr>
        <p:spPr>
          <a:xfrm>
            <a:off x="9846998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DA86FDD-596C-8B3F-12DE-939A4B01BBEA}"/>
              </a:ext>
            </a:extLst>
          </p:cNvPr>
          <p:cNvSpPr/>
          <p:nvPr/>
        </p:nvSpPr>
        <p:spPr>
          <a:xfrm>
            <a:off x="10766692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7C4B0E6-47C2-1592-BC81-B4565520800F}"/>
              </a:ext>
            </a:extLst>
          </p:cNvPr>
          <p:cNvSpPr/>
          <p:nvPr/>
        </p:nvSpPr>
        <p:spPr>
          <a:xfrm>
            <a:off x="11735694" y="1976657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AB53EFF-431E-096B-A09E-7D3E5C1660FA}"/>
              </a:ext>
            </a:extLst>
          </p:cNvPr>
          <p:cNvSpPr/>
          <p:nvPr/>
        </p:nvSpPr>
        <p:spPr>
          <a:xfrm>
            <a:off x="8858693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2C7B8E6-B438-648B-D383-88DAE1AA2B6D}"/>
              </a:ext>
            </a:extLst>
          </p:cNvPr>
          <p:cNvSpPr/>
          <p:nvPr/>
        </p:nvSpPr>
        <p:spPr>
          <a:xfrm>
            <a:off x="9846998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83C227-B93C-BABD-574C-F46CE495B448}"/>
              </a:ext>
            </a:extLst>
          </p:cNvPr>
          <p:cNvSpPr/>
          <p:nvPr/>
        </p:nvSpPr>
        <p:spPr>
          <a:xfrm>
            <a:off x="10766692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9985B85-63D4-F85A-6AD2-77B91D5DCA92}"/>
              </a:ext>
            </a:extLst>
          </p:cNvPr>
          <p:cNvSpPr/>
          <p:nvPr/>
        </p:nvSpPr>
        <p:spPr>
          <a:xfrm>
            <a:off x="11735694" y="2944409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27F099E-7E33-D69D-6CD2-529F86E59173}"/>
              </a:ext>
            </a:extLst>
          </p:cNvPr>
          <p:cNvGrpSpPr/>
          <p:nvPr/>
        </p:nvGrpSpPr>
        <p:grpSpPr>
          <a:xfrm>
            <a:off x="665877" y="3794325"/>
            <a:ext cx="2646707" cy="2552856"/>
            <a:chOff x="3692899" y="1467633"/>
            <a:chExt cx="3093025" cy="305729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269AED8-FD42-EAA9-1976-559141456F4A}"/>
                </a:ext>
              </a:extLst>
            </p:cNvPr>
            <p:cNvSpPr/>
            <p:nvPr/>
          </p:nvSpPr>
          <p:spPr>
            <a:xfrm>
              <a:off x="4427995" y="1753643"/>
              <a:ext cx="1523989" cy="212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66003DAD-1FD4-611D-AC69-CC242D0F2A49}"/>
                </a:ext>
              </a:extLst>
            </p:cNvPr>
            <p:cNvSpPr/>
            <p:nvPr/>
          </p:nvSpPr>
          <p:spPr>
            <a:xfrm>
              <a:off x="3800911" y="1555980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F19685A-E56B-5D54-2236-C0C7B8FF5DAC}"/>
                </a:ext>
              </a:extLst>
            </p:cNvPr>
            <p:cNvSpPr/>
            <p:nvPr/>
          </p:nvSpPr>
          <p:spPr>
            <a:xfrm>
              <a:off x="4772911" y="2528282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760204F-8A53-1727-623F-41CE84F43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02029367-7DC0-F63A-DA39-BC981240DE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1555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11376F34-05A4-D25E-60B9-C41AA393F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330DB3FF-1A55-F5DF-20E7-7D1E09522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8911" y="3460980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D7E13B81-8F4F-D718-41BF-6DE5738F7B3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703C7CB7-022D-243F-716D-09972B999A9C}"/>
                </a:ext>
              </a:extLst>
            </p:cNvPr>
            <p:cNvCxnSpPr>
              <a:cxnSpLocks/>
            </p:cNvCxnSpPr>
            <p:nvPr/>
          </p:nvCxnSpPr>
          <p:spPr>
            <a:xfrm>
              <a:off x="3800910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8598F9A-69CE-B2D3-3607-F1E0EED853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1" y="2528282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051C465B-5AAB-EB66-381E-897762E771B7}"/>
                </a:ext>
              </a:extLst>
            </p:cNvPr>
            <p:cNvCxnSpPr>
              <a:cxnSpLocks/>
            </p:cNvCxnSpPr>
            <p:nvPr/>
          </p:nvCxnSpPr>
          <p:spPr>
            <a:xfrm>
              <a:off x="5708910" y="3460980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F2123D8-E4DE-1ED9-8C8B-2689D098249C}"/>
                </a:ext>
              </a:extLst>
            </p:cNvPr>
            <p:cNvSpPr/>
            <p:nvPr/>
          </p:nvSpPr>
          <p:spPr>
            <a:xfrm>
              <a:off x="3692899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FFA549A-881E-69B2-2BB9-D627D8C05494}"/>
                </a:ext>
              </a:extLst>
            </p:cNvPr>
            <p:cNvSpPr/>
            <p:nvPr/>
          </p:nvSpPr>
          <p:spPr>
            <a:xfrm>
              <a:off x="4681204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FBDFC99-AD52-C886-37DF-EA2B36429797}"/>
                </a:ext>
              </a:extLst>
            </p:cNvPr>
            <p:cNvSpPr/>
            <p:nvPr/>
          </p:nvSpPr>
          <p:spPr>
            <a:xfrm>
              <a:off x="5600898" y="1467633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5098735-EBD9-C6C4-DFE9-499F5F4C6A64}"/>
                </a:ext>
              </a:extLst>
            </p:cNvPr>
            <p:cNvSpPr/>
            <p:nvPr/>
          </p:nvSpPr>
          <p:spPr>
            <a:xfrm>
              <a:off x="6569900" y="146763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FB87CF7-0F83-A8FC-1D8A-1B08EE4246DF}"/>
                </a:ext>
              </a:extLst>
            </p:cNvPr>
            <p:cNvSpPr/>
            <p:nvPr/>
          </p:nvSpPr>
          <p:spPr>
            <a:xfrm>
              <a:off x="3692899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F1656DE-4CBE-93C4-594E-86B3FC737787}"/>
                </a:ext>
              </a:extLst>
            </p:cNvPr>
            <p:cNvSpPr/>
            <p:nvPr/>
          </p:nvSpPr>
          <p:spPr>
            <a:xfrm>
              <a:off x="4681204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D522906E-D3AF-F914-C2C3-A559B9A0C168}"/>
                </a:ext>
              </a:extLst>
            </p:cNvPr>
            <p:cNvSpPr/>
            <p:nvPr/>
          </p:nvSpPr>
          <p:spPr>
            <a:xfrm>
              <a:off x="5600898" y="240439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D59B3C3A-C2DA-5DF8-6180-DEE42387CF98}"/>
                </a:ext>
              </a:extLst>
            </p:cNvPr>
            <p:cNvSpPr/>
            <p:nvPr/>
          </p:nvSpPr>
          <p:spPr>
            <a:xfrm>
              <a:off x="6569900" y="2404394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33EBAAB-4B3F-08A0-07C3-FA692E91ADB0}"/>
                </a:ext>
              </a:extLst>
            </p:cNvPr>
            <p:cNvSpPr/>
            <p:nvPr/>
          </p:nvSpPr>
          <p:spPr>
            <a:xfrm>
              <a:off x="3692899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C91398-112F-4730-6AAE-75DA2FE3C878}"/>
                </a:ext>
              </a:extLst>
            </p:cNvPr>
            <p:cNvSpPr/>
            <p:nvPr/>
          </p:nvSpPr>
          <p:spPr>
            <a:xfrm>
              <a:off x="4681204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9088A7B2-F4C0-0B67-D91F-25187367E639}"/>
                </a:ext>
              </a:extLst>
            </p:cNvPr>
            <p:cNvSpPr/>
            <p:nvPr/>
          </p:nvSpPr>
          <p:spPr>
            <a:xfrm>
              <a:off x="5600898" y="3341155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4D758A0-2875-939E-1E20-C77CC39E36C2}"/>
                </a:ext>
              </a:extLst>
            </p:cNvPr>
            <p:cNvSpPr/>
            <p:nvPr/>
          </p:nvSpPr>
          <p:spPr>
            <a:xfrm>
              <a:off x="6569900" y="3341155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2C09D37B-D842-3781-6478-1ECB73FE60D1}"/>
                </a:ext>
              </a:extLst>
            </p:cNvPr>
            <p:cNvSpPr/>
            <p:nvPr/>
          </p:nvSpPr>
          <p:spPr>
            <a:xfrm>
              <a:off x="3692899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D99C09-CF71-A7BE-6782-DA89CEC3D112}"/>
                </a:ext>
              </a:extLst>
            </p:cNvPr>
            <p:cNvSpPr/>
            <p:nvPr/>
          </p:nvSpPr>
          <p:spPr>
            <a:xfrm>
              <a:off x="4681204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4FD37A3-F6EF-8A83-E9BF-F226A0E661C5}"/>
                </a:ext>
              </a:extLst>
            </p:cNvPr>
            <p:cNvSpPr/>
            <p:nvPr/>
          </p:nvSpPr>
          <p:spPr>
            <a:xfrm>
              <a:off x="5600898" y="4308907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746FB086-DAF7-3AC5-AC97-8CB0019F26EA}"/>
                </a:ext>
              </a:extLst>
            </p:cNvPr>
            <p:cNvSpPr/>
            <p:nvPr/>
          </p:nvSpPr>
          <p:spPr>
            <a:xfrm>
              <a:off x="6569900" y="4308907"/>
              <a:ext cx="216024" cy="2160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3" name="Pfeil: nach rechts 72">
            <a:extLst>
              <a:ext uri="{FF2B5EF4-FFF2-40B4-BE49-F238E27FC236}">
                <a16:creationId xmlns:a16="http://schemas.microsoft.com/office/drawing/2014/main" id="{C208805E-E42D-F1F0-1413-49CBA66A8362}"/>
              </a:ext>
            </a:extLst>
          </p:cNvPr>
          <p:cNvSpPr/>
          <p:nvPr/>
        </p:nvSpPr>
        <p:spPr>
          <a:xfrm>
            <a:off x="4154155" y="4175679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A9607378-B33C-D1D9-008A-1671649451C8}"/>
              </a:ext>
            </a:extLst>
          </p:cNvPr>
          <p:cNvGrpSpPr/>
          <p:nvPr/>
        </p:nvGrpSpPr>
        <p:grpSpPr>
          <a:xfrm>
            <a:off x="6646216" y="3816687"/>
            <a:ext cx="2719801" cy="2583571"/>
            <a:chOff x="6760575" y="3312792"/>
            <a:chExt cx="3093025" cy="3057298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1DBC14A-1B5E-5483-9B89-757ED7B16544}"/>
                </a:ext>
              </a:extLst>
            </p:cNvPr>
            <p:cNvSpPr/>
            <p:nvPr/>
          </p:nvSpPr>
          <p:spPr>
            <a:xfrm>
              <a:off x="6868587" y="3401139"/>
              <a:ext cx="288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8C2B063-ED48-B074-A7A6-4CACAABFC46C}"/>
                </a:ext>
              </a:extLst>
            </p:cNvPr>
            <p:cNvSpPr/>
            <p:nvPr/>
          </p:nvSpPr>
          <p:spPr>
            <a:xfrm>
              <a:off x="7840587" y="4373441"/>
              <a:ext cx="9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3AA27FCF-9CE5-415E-43A1-C19050EF8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F893E94-1D65-0C77-0237-BD9C070E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3401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8FD65474-4B74-959E-C935-BAE77B22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0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61F9C66F-D3DA-A80E-1458-439804644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6587" y="5306139"/>
              <a:ext cx="0" cy="972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967A8E2-7516-F2BB-F26D-4A43D4A4B4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0434579D-3D46-2F01-03A6-57A9DC91C9F2}"/>
                </a:ext>
              </a:extLst>
            </p:cNvPr>
            <p:cNvCxnSpPr>
              <a:cxnSpLocks/>
            </p:cNvCxnSpPr>
            <p:nvPr/>
          </p:nvCxnSpPr>
          <p:spPr>
            <a:xfrm>
              <a:off x="6868586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4BD2CDA5-2A7C-87E6-919D-CC626C62B830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7" y="4373441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A0E8085D-7538-BFF5-125A-52F7ECA612C9}"/>
                </a:ext>
              </a:extLst>
            </p:cNvPr>
            <p:cNvCxnSpPr>
              <a:cxnSpLocks/>
            </p:cNvCxnSpPr>
            <p:nvPr/>
          </p:nvCxnSpPr>
          <p:spPr>
            <a:xfrm>
              <a:off x="8776586" y="5306139"/>
              <a:ext cx="97200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59087F14-7E05-18CD-2C4B-F715CAC0CD36}"/>
                </a:ext>
              </a:extLst>
            </p:cNvPr>
            <p:cNvSpPr/>
            <p:nvPr/>
          </p:nvSpPr>
          <p:spPr>
            <a:xfrm>
              <a:off x="6760575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0049DA8E-065B-001F-CD9E-D7C263571732}"/>
                </a:ext>
              </a:extLst>
            </p:cNvPr>
            <p:cNvSpPr/>
            <p:nvPr/>
          </p:nvSpPr>
          <p:spPr>
            <a:xfrm>
              <a:off x="7748880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1DAD6AD4-6886-D323-769E-6C8DC844C387}"/>
                </a:ext>
              </a:extLst>
            </p:cNvPr>
            <p:cNvSpPr/>
            <p:nvPr/>
          </p:nvSpPr>
          <p:spPr>
            <a:xfrm>
              <a:off x="8668574" y="3312792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7559E419-B461-8811-17F1-ECD394D2A0D6}"/>
                </a:ext>
              </a:extLst>
            </p:cNvPr>
            <p:cNvSpPr/>
            <p:nvPr/>
          </p:nvSpPr>
          <p:spPr>
            <a:xfrm>
              <a:off x="9637576" y="3312792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404AD1F5-F0A4-20BF-5B64-BDCCA61819CE}"/>
                </a:ext>
              </a:extLst>
            </p:cNvPr>
            <p:cNvSpPr/>
            <p:nvPr/>
          </p:nvSpPr>
          <p:spPr>
            <a:xfrm>
              <a:off x="6760575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E5E81A85-24DE-1408-B643-F4FD8175556F}"/>
                </a:ext>
              </a:extLst>
            </p:cNvPr>
            <p:cNvSpPr/>
            <p:nvPr/>
          </p:nvSpPr>
          <p:spPr>
            <a:xfrm>
              <a:off x="7748880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A8DE356C-588F-1231-53FC-2157C27144DF}"/>
                </a:ext>
              </a:extLst>
            </p:cNvPr>
            <p:cNvSpPr/>
            <p:nvPr/>
          </p:nvSpPr>
          <p:spPr>
            <a:xfrm>
              <a:off x="8668574" y="4249553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5AC89E6C-CF32-7A5C-B3FF-9DAEDBD82642}"/>
                </a:ext>
              </a:extLst>
            </p:cNvPr>
            <p:cNvSpPr/>
            <p:nvPr/>
          </p:nvSpPr>
          <p:spPr>
            <a:xfrm>
              <a:off x="9637576" y="4249553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B603E51D-80FE-6140-2AC5-7BEFB7945730}"/>
                </a:ext>
              </a:extLst>
            </p:cNvPr>
            <p:cNvSpPr/>
            <p:nvPr/>
          </p:nvSpPr>
          <p:spPr>
            <a:xfrm>
              <a:off x="6760575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9A4EDEB4-F40C-CB3E-A8DA-5A425BF27889}"/>
                </a:ext>
              </a:extLst>
            </p:cNvPr>
            <p:cNvSpPr/>
            <p:nvPr/>
          </p:nvSpPr>
          <p:spPr>
            <a:xfrm>
              <a:off x="7748880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0911F6BA-DC6F-ED2D-E93C-5DE602DB3BFA}"/>
                </a:ext>
              </a:extLst>
            </p:cNvPr>
            <p:cNvSpPr/>
            <p:nvPr/>
          </p:nvSpPr>
          <p:spPr>
            <a:xfrm>
              <a:off x="8668574" y="5186314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7673FF5-2668-B050-9243-A74131E9D236}"/>
                </a:ext>
              </a:extLst>
            </p:cNvPr>
            <p:cNvSpPr/>
            <p:nvPr/>
          </p:nvSpPr>
          <p:spPr>
            <a:xfrm>
              <a:off x="9637576" y="5186314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30DC5EC-0E97-AA20-4027-DE57B9A8A715}"/>
                </a:ext>
              </a:extLst>
            </p:cNvPr>
            <p:cNvSpPr/>
            <p:nvPr/>
          </p:nvSpPr>
          <p:spPr>
            <a:xfrm>
              <a:off x="6760575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F131D44E-EABF-8677-0067-672394C57FC6}"/>
                </a:ext>
              </a:extLst>
            </p:cNvPr>
            <p:cNvSpPr/>
            <p:nvPr/>
          </p:nvSpPr>
          <p:spPr>
            <a:xfrm>
              <a:off x="7748880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D6A7BD82-6FB3-07E4-E84A-42A7F1C06B3B}"/>
                </a:ext>
              </a:extLst>
            </p:cNvPr>
            <p:cNvSpPr/>
            <p:nvPr/>
          </p:nvSpPr>
          <p:spPr>
            <a:xfrm>
              <a:off x="8668574" y="6154066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B271F215-546D-80E5-B4DF-5CDF73481C0F}"/>
                </a:ext>
              </a:extLst>
            </p:cNvPr>
            <p:cNvSpPr/>
            <p:nvPr/>
          </p:nvSpPr>
          <p:spPr>
            <a:xfrm>
              <a:off x="9637576" y="6154066"/>
              <a:ext cx="216024" cy="2160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45612B82-2769-6C2C-F708-81AC4C97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697" y="3689980"/>
            <a:ext cx="476580" cy="520475"/>
          </a:xfrm>
          <a:prstGeom prst="rect">
            <a:avLst/>
          </a:prstGeom>
        </p:spPr>
      </p:pic>
      <p:sp>
        <p:nvSpPr>
          <p:cNvPr id="102" name="Pfeil: nach rechts 101">
            <a:extLst>
              <a:ext uri="{FF2B5EF4-FFF2-40B4-BE49-F238E27FC236}">
                <a16:creationId xmlns:a16="http://schemas.microsoft.com/office/drawing/2014/main" id="{6DAC7EF0-627A-0870-498C-C843B615C5F3}"/>
              </a:ext>
            </a:extLst>
          </p:cNvPr>
          <p:cNvSpPr/>
          <p:nvPr/>
        </p:nvSpPr>
        <p:spPr>
          <a:xfrm rot="10800000">
            <a:off x="4125892" y="5567668"/>
            <a:ext cx="1728192" cy="3555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103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003,375"/>
  <p:tag name="OUTPUTTYPE" val="PNG"/>
  <p:tag name="IGUANATEXVERSION" val="162"/>
  <p:tag name="LATEXADDIN" val="\documentclass{article}&#10;\usepackage{amsmath}&#10;\pagestyle{empty}&#10;\begin{document}&#10;&#10;\begin{align*}&#10;\hat{a}_n^\dagger \hat{a}_n |n_\sigma\rangle =  \sigma_n |n_{\sigma}\rangle  &#10;\end{align*}&#10;&#10;&#10;\end{document}"/>
  <p:tag name="IGUANATEXSIZE" val="20"/>
  <p:tag name="IGUANATEXCURSOR" val="14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70,304"/>
  <p:tag name="OUTPUTTYPE" val="PNG"/>
  <p:tag name="IGUANATEXVERSION" val="162"/>
  <p:tag name="LATEXADDIN" val="\documentclass{article}&#10;\usepackage{amsmath}&#10;\pagestyle{empty}&#10;\begin{document}&#10;&#10;\begin{align*}&#10;\hat{a}_n^\dagger \hat{a}_n |n_{\sigma-1}\rangle =  (\sigma_n-1) |n_{\sigma-1}\rangle  &#10;\end{align*}&#10;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34,833"/>
  <p:tag name="OUTPUTTYPE" val="PNG"/>
  <p:tag name="IGUANATEXVERSION" val="162"/>
  <p:tag name="LATEXADDIN" val="\documentclass{article}&#10;\usepackage{amsmath}&#10;\pagestyle{empty}&#10;\begin{document}&#10;&#10;\begin{align*}&#10;\hat{S}_n^+ =  \sqrt{2S}\sqrt{1-\frac{\hat{a}^\dagger_n\hat{a}_n }{2S}} \hat{a}_n&#10;\end{align*}&#10;&#10;&#10;\end{document}"/>
  <p:tag name="IGUANATEXSIZE" val="20"/>
  <p:tag name="IGUANATEXCURSOR" val="16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346,082"/>
  <p:tag name="OUTPUTTYPE" val="PNG"/>
  <p:tag name="IGUANATEXVERSION" val="162"/>
  <p:tag name="LATEXADDIN" val="\documentclass{article}&#10;\usepackage{amsmath}&#10;\pagestyle{empty}&#10;\begin{document}&#10;&#10;\begin{align*}&#10;\hat{S}_n^- =  \sqrt{2S}\hat{a}_n^\dagger\sqrt{1-\frac{\hat{a}^\dagger_n\hat{a}_n }{2S}} &#10;\end{align*}&#10;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97,1503"/>
  <p:tag name="OUTPUTTYPE" val="PNG"/>
  <p:tag name="IGUANATEXVERSION" val="162"/>
  <p:tag name="LATEXADDIN" val="\documentclass{article}&#10;\usepackage{amsmath}&#10;\pagestyle{empty}&#10;\begin{document}&#10;&#10;&#10;\begin{align*}&#10;\hat{S}^z_n = S-\hat{a}_n^\dagger \hat{a}_n&#10;\end{align*}&#10;&#10;\end{document}"/>
  <p:tag name="IGUANATEXSIZE" val="20"/>
  <p:tag name="IGUANATEXCURSOR" val="14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0,9149"/>
  <p:tag name="ORIGINALWIDTH" val="2786,652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^\dagger] &#10;&amp;= \frac{1}{2SN} \sum_n \exp\left({-\text{i}(\vec{k}-\vec{k}^\prime) \cdot \vec{r}_n}\right) 2 \hat{S}^z_n \neq \delta_{\vec{k},\vec{k}^\prime}\\&#10;&amp;\approx \frac{1}{N} \sum_n \exp\left({-\text{i}(\vec{k}-\vec{k}^\prime) \cdot \vec{r}_n}\right) = \delta_{k,k^\prime}&#10;\end{align*}&#10;&#10;&#10;\end{document}"/>
  <p:tag name="IGUANATEXSIZE" val="20"/>
  <p:tag name="IGUANATEXCURSOR" val="29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^\dagger,\hat{b}_{\vec{k}^\prime}^\dagger] &#10;&amp;= 0&#10;\end{align*}&#10;&#10;&#10;\end{document}"/>
  <p:tag name="IGUANATEXSIZE" val="20"/>
  <p:tag name="IGUANATEXCURSOR" val="1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596,9254"/>
  <p:tag name="OUTPUTTYPE" val="PNG"/>
  <p:tag name="IGUANATEXVERSION" val="162"/>
  <p:tag name="LATEXADDIN" val="\documentclass{article}&#10;\usepackage{amsmath}&#10;\pagestyle{empty}&#10;\begin{document}&#10;&#10;\begin{align*}&#10;[\hat{b}_{\vec{k}},\hat{b}_{\vec{k}^\prime}] &#10;&amp;= 0&#10;\end{align*}&#10;&#10;&#10;\end{document}"/>
  <p:tag name="IGUANATEXSIZE" val="20"/>
  <p:tag name="IGUANATEXCURSOR" val="13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,9302"/>
  <p:tag name="ORIGINALWIDTH" val="1767,529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\\&#10;|\vec{k}\rangle &amp;= \hat{b}_{\vec{k}}^\dagger |0\rangle&#10;\end{align*}&#10;&#10;&#10;\end{document}"/>
  <p:tag name="IGUANATEXSIZE" val="20"/>
  <p:tag name="IGUANATEXCURSOR" val="24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698,9126"/>
  <p:tag name="OUTPUTTYPE" val="PNG"/>
  <p:tag name="IGUANATEXVERSION" val="162"/>
  <p:tag name="LATEXADDIN" val="\documentclass{article}&#10;\usepackage{amsmath}&#10;\pagestyle{empty}&#10;\begin{document}&#10;&#10;\begin{align*}&#10;   \hat{b}_j^\dagger  = \frac{1}{\sqrt{2S}}\hat{S}_j^-&#10;\end{align*}&#10;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700,4124"/>
  <p:tag name="OUTPUTTYPE" val="PNG"/>
  <p:tag name="IGUANATEXVERSION" val="162"/>
  <p:tag name="LATEXADDIN" val="\documentclass{article}&#10;\usepackage{amsmath}&#10;\pagestyle{empty}&#10;\begin{document}&#10;&#10;\begin{align*}&#10;   \hat{b}_j  = \frac{1}{\sqrt{2S}}\hat{S}_j^+&#10;\end{align*}&#10;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487,4391"/>
  <p:tag name="OUTPUTTYPE" val="PNG"/>
  <p:tag name="IGUANATEXVERSION" val="162"/>
  <p:tag name="LATEXADDIN" val="\documentclass{article}&#10;\usepackage{amsmath}&#10;\pagestyle{empty}&#10;\begin{document}&#10;&#10;\begin{align*}&#10;   \hat{n}_j = \hat{b}_j^\dagger \hat{b}_j&#10;\end{align*}&#10;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6,98914"/>
  <p:tag name="OUTPUTTYPE" val="PNG"/>
  <p:tag name="IGUANATEXVERSION" val="162"/>
  <p:tag name="LATEXADDIN" val="\documentclass{article}&#10;\usepackage{amsmath}&#10;\pagestyle{empty}&#10;\begin{document}&#10;&#10;&#10;$\hat{b}^\dagger$&#10;&#10;\end{document}"/>
  <p:tag name="IGUANATEXSIZE" val="20"/>
  <p:tag name="IGUANATEXCURSOR" val="9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733,4083"/>
  <p:tag name="OUTPUTTYPE" val="PNG"/>
  <p:tag name="IGUANATEXVERSION" val="162"/>
  <p:tag name="LATEXADDIN" val="\documentclass{article}&#10;\usepackage{amsmath}&#10;\pagestyle{empty}&#10;\begin{document}&#10;&#10;&#10;\begin{align*}&#10;\hat{S}^z_j = S-\hat{b}_j^\dagger \hat{b}_j&#10;\end{align*}&#10;&#10;\end{document}"/>
  <p:tag name="IGUANATEXSIZE" val="20"/>
  <p:tag name="IGUANATEXCURSOR" val="13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2,4259"/>
  <p:tag name="ORIGINALWIDTH" val="677,9153"/>
  <p:tag name="OUTPUTTYPE" val="PNG"/>
  <p:tag name="IGUANATEXVERSION" val="162"/>
  <p:tag name="LATEXADDIN" val="\documentclass{article}&#10;\usepackage{amsmath}&#10;\pagestyle{empty}&#10;\begin{document}&#10;&#10;\begin{align*}&#10;[\hat{b}_i,\hat{b}_j^\dagger] &amp;= \delta_{ij}\\&#10;[\hat{n}_i,\hat{b}_i] &amp;= -\hat{b}_i\\&#10;[\hat{n}_i,\hat{b}_i^\dagger] &amp;= \hat{b}_i^\dagger\\&#10;\end{align*}&#10;&#10;&#10;&#10;\end{document}"/>
  <p:tag name="IGUANATEXSIZE" val="20"/>
  <p:tag name="IGUANATEXCURSOR" val="17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398,575"/>
  <p:tag name="OUTPUTTYPE" val="PNG"/>
  <p:tag name="IGUANATEXVERSION" val="162"/>
  <p:tag name="LATEXADDIN" val="\documentclass{article}&#10;\usepackage{amsmath}&#10;\pagestyle{empty}&#10;\begin{document}&#10;&#10;\begin{align*}&#10;[\hat{S}_j^+,\hat{S}_i^-] &amp;= 2S \delta_{ij}\neq 2 \delta_{ij}\hat{S}_j^z&#10;\end{align*}&#10;&#10;&#10;\end{document}"/>
  <p:tag name="IGUANATEXSIZE" val="20"/>
  <p:tag name="IGUANATEXCURSOR" val="15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669,6663"/>
  <p:tag name="OUTPUTTYPE" val="PNG"/>
  <p:tag name="IGUANATEXVERSION" val="162"/>
  <p:tag name="LATEXADDIN" val="\documentclass{article}&#10;\usepackage{amsmath}&#10;\pagestyle{empty}&#10;\begin{document}&#10;&#10;\begin{align*}&#10;   \hat{S}_j^-  = \sqrt{2S}\hat{b}_j^\dagger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667,4166"/>
  <p:tag name="OUTPUTTYPE" val="PNG"/>
  <p:tag name="IGUANATEXVERSION" val="162"/>
  <p:tag name="LATEXADDIN" val="\documentclass{article}&#10;\usepackage{amsmath}&#10;\pagestyle{empty}&#10;\begin{document}&#10;&#10;\begin{align*}&#10;   \hat{S}_j^+  = \sqrt{2S}\hat{b}_j&#10;\end{align*}&#10;&#10;&#10;&#10;\end{document}"/>
  <p:tag name="IGUANATEXSIZE" val="20"/>
  <p:tag name="IGUANATEXCURSOR" val="12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739,782"/>
  <p:tag name="OUTPUTTYPE" val="PNG"/>
  <p:tag name="IGUANATEXVERSION" val="162"/>
  <p:tag name="LATEXADDIN" val="\documentclass{article}&#10;\usepackage{amsmath}&#10;\pagestyle{empty}&#10;\begin{document}&#10;&#10;\begin{align*}&#10;\hat{b}_{\vec{k}}^\dagger &amp;= \frac{1}{\sqrt{2SN}} \sum_n \exp\left({\text{i}\vec{k}\cdot\vec{r}_n}\right) \hat{S}^-_n&#10;\end{align*}&#10;&#10;&#10;\end{document}"/>
  <p:tag name="IGUANATEXSIZE" val="20"/>
  <p:tag name="IGUANATEXCURSOR" val="2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838,02"/>
  <p:tag name="OUTPUTTYPE" val="PNG"/>
  <p:tag name="IGUANATEXVERSION" val="162"/>
  <p:tag name="LATEXADDIN" val="\documentclass{article}&#10;\usepackage{amsmath}&#10;\pagestyle{empty}&#10;\begin{document}&#10;&#10;\begin{align*}&#10;\hat{b}_{\vec{k}} &amp;= \frac{1}{\sqrt{2SN}} \sum_n \exp\left({-\text{i}\vec{k}\cdot\vec{r}_n}\right) \hat{S}_n^+ &#10;\end{align*}&#10;&#10;&#10;\end{document}"/>
  <p:tag name="IGUANATEXSIZE" val="20"/>
  <p:tag name="IGUANATEXCURSOR" val="10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46,49417"/>
  <p:tag name="OUTPUTTYPE" val="PNG"/>
  <p:tag name="IGUANATEXVERSION" val="162"/>
  <p:tag name="LATEXADDIN" val="\documentclass{article}&#10;\usepackage{amsmath}&#10;\pagestyle{empty}&#10;\begin{document}&#10;&#10;&#10;$\hat{b}$&#10;&#10;\end{document}"/>
  <p:tag name="IGUANATEXSIZE" val="20"/>
  <p:tag name="IGUANATEXCURSOR" val="9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14,061"/>
  <p:tag name="OUTPUTTYPE" val="PNG"/>
  <p:tag name="IGUANATEXVERSION" val="162"/>
  <p:tag name="LATEXADDIN" val="\documentclass{article}&#10;\usepackage{amsmath}&#10;\pagestyle{empty}&#10;\begin{document}&#10;&#10;\begin{align*}&#10;         \left[\hat{S}_j^+, \hat{S}_k^-\right] = \ldots&#10;        =         \delta_{j,k} \cdot 2 \cdot \hat{S}_j^z&#10;    \end{align*}&#10;&#10;&#10;\end{document}"/>
  <p:tag name="IGUANATEXSIZE" val="20"/>
  <p:tag name="IGUANATEXCURSOR" val="94"/>
  <p:tag name="TRANSPARENCY" val="Wahr"/>
  <p:tag name="COLORHEX" val="000000"/>
  <p:tag name="LATEXENGINEID" val="0"/>
  <p:tag name="TEMPFOLDER" val="c:\temp\"/>
  <p:tag name="LATEXFORMHEIGHT" val="405"/>
  <p:tag name="LATEXFORMWIDTH" val="1214,25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575,1781"/>
  <p:tag name="OUTPUTTYPE" val="PNG"/>
  <p:tag name="IGUANATEXVERSION" val="162"/>
  <p:tag name="LATEXADDIN" val="\documentclass{article}&#10;\usepackage{amsmath}&#10;\pagestyle{empty}&#10;\begin{document}&#10;&#10;\begin{align*}&#10; \langle \hat{a}^\dagger \hat{a} \rangle &lt; 2S&#10;\end{align*}&#10;&#10;&#10;\end{document}"/>
  <p:tag name="IGUANATEXSIZE" val="20"/>
  <p:tag name="IGUANATEXCURSOR" val="13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4,661"/>
  <p:tag name="ORIGINALWIDTH" val="4918,635"/>
  <p:tag name="OUTPUTTYPE" val="PNG"/>
  <p:tag name="IGUANATEXVERSION" val="162"/>
  <p:tag name="LATEXADDIN" val="\documentclass{article}&#10;\usepackage{amsmath}&#10;\newcommand*{\op}[1]{\hat{#1}}&#10;\pagestyle{empty}&#10;&#10;\begin{document}&#10;&#10;\begin{align*}&#10;         \left[\op{S}_j^+, \op{S}_k^-\right] &amp;= &#10;         \left[\sqrt{2S - \op{a}_j^\dagger\op{a}_j } \cdot  \op{a}_j, \op{a}_k^\dagger \cdot \sqrt{2S - \op{a}_k^\dagger\op{a}_k } \right]\\&#10;        &amp;\overset{k\neq j}{=} \sqrt{2S - \op{a}_j^\dagger\op{a}_j } \left[ \op{a}_j, \op{a}_k^\dagger\right]\sqrt{2S - \op{a}_k^\dagger\op{a}_k } + \left[\sqrt{2S - \op{a}_j^\dagger\op{a}_j } , \op{a}_k^\dagger \right] \op{a}_j \sqrt{2S - \op{a}_k^\dagger\op{a}_k } \\&#10;        &amp;+ \op{a}_k^\dagger \sqrt{2S - \op{a}_j^\dagger\op{a}_j } \left[ \op{a}_j ,\sqrt{2S - \op{a}_k^\dagger\op{a}_k }  \right] + \op{a}_k^\dagger \left[\sqrt{2S - \op{a}_j^\dagger\op{a}_j } , \sqrt{2S - \op{a}_k^\dagger\op{a}_k }\right]\op{a}_j\\&#10;        &amp;= 0\\&#10;         &amp;\overset{k = j}{=} \left(\sqrt{2S - \op{a}_j^\dagger\op{a}_j } \cdot  \op{a}_j \cdot \op{a}_j^\dagger \cdot \sqrt{2S - \op{a}_j^\dagger\op{a}_j } \right) &#10;         - \left( \op{a}_j^\dagger \cdot \sqrt{2S - \op{a}_j^\dagger\op{a}_j }  \cdot \sqrt{2S - \op{a}_j^\dagger\op{a}_j } \cdot  \op{a}_j\right)\\         &#10;         &amp;=\left(\sqrt{2S - \op{a}_j^\dagger\op{a}_j } \cdot  \left( \op{a}_j^\dagger \op{a}_j +1\right)\cdot \sqrt{2S - \op{a}_j^\dagger\op{a}_j } \right) &#10;         - \left( \op{a}_j^\dagger \cdot \left(2S - \op{a}_j^\dagger\op{a}_j \right)  \cdot  \op{a}_j\right)\\&#10;         &amp;=\left(   \op{a}_j^\dagger \op{a}_j +1\right)\cdot \left(2S - \op{a}_j^\dagger\op{a}_j \right) &#10;         - \left( \op{a}_j^\dagger  \op{a}_j \cdot \left(2S - (\op{a}_j^\dagger\op{a}_j -1 )\right)  \right)\\&#10;         &amp;=\left(   \op{a}_j^\dagger \op{a}_j +1\right)\cdot \left(2S - \op{a}_j^\dagger\op{a}_j \right) &#10;         - \op{a}_j^\dagger  \op{a}_j \cdot \left(2S - \op{a}_j^\dagger\op{a}_j +1 \right)  \\&#10;         &amp;=\left(   \op{a}_j^\dagger \op{a}_j +1\right)\cdot \left(2S - \op{a}_j^\dagger\op{a}_j \right) &#10;          = \left(2S - \op{a}_j^\dagger\op{a}_j \right)  - \op{a}_j^\dagger  \op{a}_j &#10;          = 2 \cdot \left(S - \op{a}_j^\dagger\op{a}_j \right)  &#10;        =         \delta_{j,k} \cdot 2 \cdot \op{S}_j^z&#10;\end{align*}&#10;&#10;&#10;\end{document}"/>
  <p:tag name="IGUANATEXSIZE" val="20"/>
  <p:tag name="IGUANATEXCURSOR" val="1977"/>
  <p:tag name="TRANSPARENCY" val="Wahr"/>
  <p:tag name="COLORHEX" val="000000"/>
  <p:tag name="LATEXENGINEID" val="0"/>
  <p:tag name="TEMPFOLDER" val="c:\temp\"/>
  <p:tag name="LATEXFORMHEIGHT" val="476,25"/>
  <p:tag name="LATEXFORMWIDTH" val="1167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0,251"/>
  <p:tag name="ORIGINALWIDTH" val="3422,572"/>
  <p:tag name="OUTPUTTYPE" val="PNG"/>
  <p:tag name="IGUANATEXVERSION" val="161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NJS^2-\sum_{i\neq j} JS \cdot  \left\{ \hat{a}_j^\dagger \hat{a}_i  +\hat{a}_i^\dagger \hat{a}_j\right\} + JS\sum_i\hat{n}_i + \underbrace{\sum_{ij} J \hat{n}_i\hat{n}_j}_{\approx 0} \\&#10; &amp;\approx - NJS^2-\sum_{i\neq j} JS \cdot  \left\{ \hat{a}_j^\dagger \hat{a}_i  +\hat{a}_i^\dagger \hat{a}_j\right\} + JS\sum_i\hat{a}_i^\dagger\hat{a}_i \\&#10;\end{align*}&#10;&#10;&#10;\end{document}"/>
  <p:tag name="IGUANATEXSIZE" val="20"/>
  <p:tag name="IGUANATEXCURSOR" val="49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0,4087"/>
  <p:tag name="ORIGINALWIDTH" val="1837,27"/>
  <p:tag name="OUTPUTTYPE" val="PNG"/>
  <p:tag name="IGUANATEXVERSION" val="162"/>
  <p:tag name="LATEXADDIN" val="\documentclass{article}&#10;\usepackage{amsmath}&#10;\pagestyle{empty}&#10;\begin{document}&#10;&#10;&#10;\begin{align*}&#10;        \hat{S}_j^z &amp;= S - \hat{a}_j^\dagger \hat{a}_j \\&#10;        \hat{S}_j^+ &amp;= \hat{S}_j^x + \text{i} \hat{S}_j^y = \sqrt{2S - \hat{a}_j^\dagger\hat{a}_j } \cdot  \hat{a}_j\\&#10;        \hat{S}_j^- &amp;= \hat{S}_j^x - \text{i} \hat{S}_j^y = \hat{a}_j^\dagger \cdot \sqrt{2S - \hat{a}_j^\dagger\hat{a}_j } &#10;   \end{align*}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6,502"/>
  <p:tag name="ORIGINALWIDTH" val="3904,762"/>
  <p:tag name="OUTPUTTYPE" val="PNG"/>
  <p:tag name="IGUANATEXVERSION" val="161"/>
  <p:tag name="LATEXADDIN" val="\documentclass{article}&#10;\usepackage{amsmath}&#10;\pagestyle{empty}&#10;\begin{document}&#10;&#10;\begin{align*}&#10;\mathcal{H} &amp;= - \sum_{i,\Delta} J \cdot \hat{S}_i \cdot \hat{S}_{i+\Delta}\\&#10; &amp;= - \sum_{i,\Delta} J \cdot \left( \frac{1}{2} \left\{ \hat{S}_i^+ \hat{S}_{i+\Delta}^- +\hat{S}_i^- \hat{S}_{i+\Delta}^+\right\} + \hat{S}_i^z  \hat{S}_{i+\Delta}^z \right)\\&#10; &amp;= - \sum_{i,\Delta} J \cdot \left( S \left\{ \hat{a}_i \hat{a}_{i+\Delta}^\dagger +\hat{a}_i^\dagger \hat{a}_{i+\Delta}\right\} + \left(S-\hat{n}_i\right)  \left(S-\hat{n}_{i+\Delta}\right) \right)\\&#10; &amp;= - NJS^2-\sum_{i,\Delta} JS \cdot  \left\{ \hat{a}_{i+\Delta}^\dagger \hat{a}_i  +\hat{a}_i^\dagger \hat{a}_{i+\Delta}-\hat{n}_i-\hat{n}_{i+\Delta}\right\} + \underbrace{\sum_{i,\Delta} J \hat{n}_i\hat{n}_{i+\Delta}}_{\approx 0} \\&#10;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859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4,99"/>
  <p:tag name="ORIGINALWIDTH" val="3452,569"/>
  <p:tag name="OUTPUTTYPE" val="PNG"/>
  <p:tag name="IGUANATEXVERSION" val="162"/>
  <p:tag name="LATEXADDIN" val="\documentclass{article}&#10;\usepackage{amsmath}&#10;\pagestyle{empty}&#10;\begin{document}&#10;&#10;\begin{align*}&#10;\mathcal{H} &amp;= - \sum_{i \neq j} J \cdot \hat{S}_i \cdot \hat{S}_j\\&#10; &amp;= - \sum_{i\neq j} J \cdot \left( \frac{1}{2} \left\{ \hat{S}_i^+ \hat{S}_j^- +\hat{S}_i^- \hat{S}_j^+\right\} + \hat{S}_i^z  \hat{S}_j^z \right)\\&#10; &amp;= - \sum_{i\neq j} J \cdot \left( S \left\{ \hat{a}_i \hat{a}_j^\dagger +\hat{a}_i^\dagger \hat{a}_j\right\} + \left(S-\hat{n}_i\right)  \left(S-\hat{n}_j\right) \right)\\&#10; &amp;= - \frac{NJS^2}{2}-\sum_{i\neq j} JS \cdot  \left\{ \hat{a}_j^\dagger \hat{a}_i  +\hat{a}_i^\dagger \hat{a}_j\right\} + JS\sum_i\hat{n}_i + \underbrace{\sum_{ij} J \hat{n}_i\hat{n}_j}_{\approx 0} \\&#10; &amp;\approx - \frac{NJS^2}{2}-\sum_{i\neq j} JS \cdot  \left\{ \hat{a}_j^\dagger \hat{a}_i  +\hat{a}_i^\dagger \hat{a}_j\right\} + JS\sum_i\hat{n}_i \\&#10;\end{align*}&#10;&#10;&#10;\end{document}"/>
  <p:tag name="IGUANATEXSIZE" val="20"/>
  <p:tag name="IGUANATEXCURSOR" val="687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9,584"/>
  <p:tag name="ORIGINALWIDTH" val="1887,514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\left[ \mathcal{H}, \hat{a}_n\right]\\&#10;&amp;= 0 - \sum_{i,j} \mathscr{H}^{\text{SW}}_{i,j} \cdot  \left[ \hat{a}_{i}^\dagger \hat{a}_j, \hat{a}_n \right]\\&#10;&amp;=  - \sum_{i,j} \mathscr{H}^{\text{SW}}_{i,j} \cdot \delta_{i,n}  \hat{a}_j \\&#10;&amp;=  - \sum_{j} \mathscr{H}^{\text{SW}}_{n,j} \cdot \hat{a}_j &#10;\end{align*}&#10;&#10;&#10;&#10;\end{document}"/>
  <p:tag name="IGUANATEXSIZE" val="20"/>
  <p:tag name="IGUANATEXCURSOR" val="457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9,542"/>
  <p:tag name="ORIGINALWIDTH" val="4101,987"/>
  <p:tag name="OUTPUTTYPE" val="PNG"/>
  <p:tag name="IGUANATEXVERSION" val="161"/>
  <p:tag name="LATEXADDIN" val="\documentclass{article}&#10;\usepackage{amsmath}&#10;\pagestyle{empty}&#10;\begin{document}&#10;&#10;\begin{align*}&#10;\text{i}\hbar \frac{\partial}{\partial t} \hat{a}_n &amp;=  \left[ \mathcal{H}, \hat{a}_n\right]\\&#10;&amp;= 0-\sum_{i,\Delta} JS \cdot  \left\{ \left[\hat{a}_{i+\Delta}^\dagger \hat{a}_i, \hat{a}_n\right]  + \left[\hat{a}_i^\dagger \hat{a}_{i+\Delta}   ,\hat{a}_n \right] - \left[\hat{n}_i, \hat{a}_n\right]- \left[\hat{n}_{i+\Delta}, \hat{a}_n\right]\right\}  \\&#10;&amp;= -JS \sum_{i,\Delta}  \left\{\delta_{i+\Delta,n} \hat{a}_i + \delta_{i,n} \hat{a}_{i+\Delta} - \delta_{i,n} \hat{a}_{i} - \delta_{i+\Delta,n} \hat{a}_{i+\Delta} \right\}\\&#10;&amp;= -JS \sum_{\Delta}  \left\{ \hat{a}_{n-\Delta} +  \hat{a}_{n+\Delta} -  \hat{a}_{n} -  \hat{a}_{n} \right\}\\&#10;&amp;= -2JS \sum_{\Delta}  \left\{  \hat{a}_{n-\Delta}  -  \hat{a}_{n}  \right\}\\&#10;\end{align*}&#10;&#10;&#10;&#10;\end{document}"/>
  <p:tag name="IGUANATEXSIZE" val="20"/>
  <p:tag name="IGUANATEXCURSOR" val="790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,584"/>
  <p:tag name="ORIGINALWIDTH" val="1824,522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= \frac{\hat{S}_j^+-\hat{S}_j^-}{2\text{i}}\approx \frac{\sqrt{2S}}{2 \text{i}} \left( \hat{a}_{j} - \hat{a}_{j}^\dagger\right)\\&#10;        \hat{S}_j^x &amp;= \frac{\hat{S}_j^++\hat{S}_j^-}{2} \approx \frac{\sqrt{2S}}{2} \left( \hat{a}_{j} + \hat{a}_{j}^\dagger\right)\\&#10;      \hat{S}_j^+ &amp;\approx  \sqrt{2S} \cdot  \hat{a}_j\\&#10;        \hat{S}_j^- &amp;\approx  \sqrt{2S  } \cdot \hat{a}_j^\dagger  &#10;   \end{align*}&#10;&#10;\end{document}"/>
  <p:tag name="IGUANATEXSIZE" val="20"/>
  <p:tag name="IGUANATEXCURSOR" val="526"/>
  <p:tag name="TRANSPARENCY" val="Falsch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2798,65"/>
  <p:tag name="OUTPUTTYPE" val="PNG"/>
  <p:tag name="IGUANATEXVERSION" val="161"/>
  <p:tag name="LATEXADDIN" val="\documentclass{article}&#10;\usepackage{amsmath}&#10;\usepackage{mathrsfs}&#10;\pagestyle{empty}&#10;\begin{document}&#10;&#10;&#10;\begin{align*}&#10;    \text{i} \hbar \frac{\partial}{\partial t} \hat{a}(\vec{k}) &amp;=  \frac{1}{\sqrt{N}} \sum_n \left(  - \sum_{j} \mathscr{H}^{\text{SW}}_{n,j} \cdot \hat{a}_j  \right) \exp(-\text{i} \vec{k} \vec{r}_{n})\\&#10;  &amp;= \frac{1}{\sqrt{N}} \sum_n   \sum_{j}  \mathscr{H}^{\text{SW}}_{n,j} \cdot \hat{a}_j \exp(-\text{i} \vec{k} \vec{r}_{n}) \\&#10;&amp;= \ldots&#10;\end{align*}&#10;&#10;\end{document}"/>
  <p:tag name="IGUANATEXSIZE" val="16"/>
  <p:tag name="IGUANATEXCURSOR" val="414"/>
  <p:tag name="TRANSPARENCY" val="Wahr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2077"/>
  <p:tag name="ORIGINALWIDTH" val="1381,327"/>
  <p:tag name="OUTPUTTYPE" val="PNG"/>
  <p:tag name="IGUANATEXVERSION" val="161"/>
  <p:tag name="LATEXADDIN" val="\documentclass{article}&#10;\usepackage{amsmath}&#10;\usepackage{mathrsfs}&#10;\pagestyle{empty}&#10;\begin{document}&#10;&#10;\begin{align*}&#10;\text{i}\hbar \frac{\partial}{\partial t} \hat{a}_n &amp;=  - \sum_{j} \mathscr{H}^{\text{SW}}_{n,j} \cdot \hat{a}_j &#10;\end{align*}&#10;&#10;&#10;&#10;\end{document}"/>
  <p:tag name="IGUANATEXSIZE" val="20"/>
  <p:tag name="IGUANATEXCURSOR" val="173"/>
  <p:tag name="TRANSPARENCY" val="Wahr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,6667"/>
  <p:tag name="ORIGINALWIDTH" val="3061,867"/>
  <p:tag name="OUTPUTTYPE" val="PNG"/>
  <p:tag name="IGUANATEXVERSION" val="161"/>
  <p:tag name="LATEXADDIN" val="\documentclass{article}&#10;\usepackage{amsmath}&#10;\usepackage{amsfonts} &#10;\usepackage{mathrsfs} &#10;\pagestyle{empty}&#10;\begin{document}&#10;&#10;\begin{align*}&#10;\mathcal{H}    &amp;\approx - NJS^2-\sum_{i,\Delta} JS \cdot  \left\{ \hat{a}_{i+\Delta}^\dagger \hat{a}_i  +\hat{a}_i^\dagger \hat{a}_{i+\Delta}-\hat{n}_i-\hat{n}_{i+\Delta}\right\}  \\&#10;&amp;\approx - NJS^2-\sum_{i,j} \mathscr{H}^{\text{SW}}_{i,j} \cdot   \hat{a}_{i}^\dagger \hat{a}_j    \\&#10;\end{align*}&#10;&#10;&#10;\end{document}"/>
  <p:tag name="IGUANATEXSIZE" val="20"/>
  <p:tag name="IGUANATEXCURSOR" val="89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4,822"/>
  <p:tag name="ORIGINALWIDTH" val="2389,951"/>
  <p:tag name="OUTPUTTYPE" val="PNG"/>
  <p:tag name="IGUANATEXVERSION" val="162"/>
  <p:tag name="LATEXADDIN" val="\documentclass{article}&#10;\usepackage{amsmath}&#10;\pagestyle{empty}&#10;\begin{document}&#10;&#10;\begin{align*}&#10;\text{i}\hbar \frac{\partial}{\partial t} \hat{a}_n &amp;=  \ldots\\&#10;&amp;=  -  JS \left\{ -\sum_{i}  \hat{a}_i   -\sum_{ j} \hat{a}_j\right\}- JS \hat{a}_n\\&#10;&amp;=    2JS \sum_{i}  \hat{a}_i - JS \hat{a}_n\\&#10;&amp;=    JS \sum_{i}  \hat{a}_i\left(2- \delta_{in}\right) \\&#10;\end{align*}&#10;&#10;&#10;&#10;\end{document}"/>
  <p:tag name="IGUANATEXSIZE" val="20"/>
  <p:tag name="IGUANATEXCURSOR" val="158"/>
  <p:tag name="TRANSPARENCY" val="Wahr"/>
  <p:tag name="COLORHEX" val="000000"/>
  <p:tag name="LATEXENGINEID" val="0"/>
  <p:tag name="TEMPFOLDER" val="c:\temp\"/>
  <p:tag name="LATEXFORMHEIGHT" val="311,4"/>
  <p:tag name="LATEXFORMWIDTH" val="888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73,791"/>
  <p:tag name="OUTPUTTYPE" val="PNG"/>
  <p:tag name="IGUANATEXVERSION" val="162"/>
  <p:tag name="LATEXADDIN" val="\documentclass{article}&#10;\usepackage{amsmath}&#10;\pagestyle{empty}&#10;\begin{document}&#10;&#10;&#10;\begin{align*}&#10;    \hat{a}(\vec{k}) &amp;= \frac{1}{\sqrt{N}} \sum_j \hat{a}_{j} \exp(-\text{i} \vec{k} \vec{r}_{j}),\\&#10;    \hat{a}^\dagger(\vec{k}) &amp;= \frac{1}{\sqrt{N}} \sum_j \hat{a}^\dagger_{j} \exp(\text{i} \vec{k} \vec{r}_{j}).&#10;\end{align*}&#10;&#10;&#10;\end{document}"/>
  <p:tag name="IGUANATEXSIZE" val="16"/>
  <p:tag name="IGUANATEXCURSOR" val="22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0,3862"/>
  <p:tag name="ORIGINALWIDTH" val="2915,635"/>
  <p:tag name="OUTPUTTYPE" val="PNG"/>
  <p:tag name="IGUANATEXVERSION" val="162"/>
  <p:tag name="LATEXADDIN" val="\documentclass{article}&#10;\usepackage{amsmath}&#10;\pagestyle{empty}&#10;\begin{document}&#10;&#10;&#10;\begin{align*}&#10; 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&amp;= \ldots&#10;\end{align*}&#10;&#10;\end{document}"/>
  <p:tag name="IGUANATEXSIZE" val="16"/>
  <p:tag name="IGUANATEXCURSOR" val="415"/>
  <p:tag name="TRANSPARENCY" val="Wahr"/>
  <p:tag name="COLORHEX" val="000000"/>
  <p:tag name="LATEXENGINEID" val="0"/>
  <p:tag name="TEMPFOLDER" val="c:\temp\"/>
  <p:tag name="LATEXFORMHEIGHT" val="320"/>
  <p:tag name="LATEXFORMWIDTH" val="650,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9613"/>
  <p:tag name="ORIGINALWIDTH" val="3061,867"/>
  <p:tag name="OUTPUTTYPE" val="PNG"/>
  <p:tag name="IGUANATEXVERSION" val="161"/>
  <p:tag name="LATEXADDIN" val="\documentclass{article}&#10;\usepackage{amsmath}&#10;\pagestyle{empty}&#10;\begin{document}&#10;&#10;\begin{align*}&#10;\mathcal{H}    &amp;\approx - NJS^2-\sum_{i,\Delta} JS \cdot  \left\{ \hat{a}_{i+\Delta}^\dagger \hat{a}_i  +\hat{a}_i^\dagger \hat{a}_{i+\Delta}-\hat{n}_i-\hat{n}_{i+\Delta}\right\}  \\&#10;\end{align*}&#10;&#10;&#10;\end{document}"/>
  <p:tag name="IGUANATEXSIZE" val="20"/>
  <p:tag name="IGUANATEXCURSOR" val="180"/>
  <p:tag name="TRANSPARENCY" val="Wahr"/>
  <p:tag name="LATEXENGINEID" val="0"/>
  <p:tag name="TEMPFOLDER" val="c:\temp\"/>
  <p:tag name="LATEXFORMHEIGHT" val="387"/>
  <p:tag name="LATEXFORMWIDTH" val="640,8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4,7094"/>
  <p:tag name="ORIGINALWIDTH" val="2120,735"/>
  <p:tag name="OUTPUTTYPE" val="PNG"/>
  <p:tag name="IGUANATEXVERSION" val="161"/>
  <p:tag name="LATEXADDIN" val="\documentclass{article}&#10;\usepackage{amsmath}&#10;\pagestyle{empty}&#10;\begin{document}&#10;&#10;&#10;\begin{align*}&#10;    \frac{\partial}{\partial t} \hat{a}(\vec{k}) =  \frac{1}{\sqrt{N}} \sum_n \left( \frac{\partial}{\partial t} \hat{a}_{n} \right) \exp(-\text{i} \vec{k} \vec{r}_{n}),&#10;\end{align*}&#10;&#10;\end{document}"/>
  <p:tag name="IGUANATEXSIZE" val="16"/>
  <p:tag name="IGUANATEXCURSOR" val="244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7,4316"/>
  <p:tag name="ORIGINALWIDTH" val="3126,359"/>
  <p:tag name="OUTPUTTYPE" val="PNG"/>
  <p:tag name="IGUANATEXVERSION" val="161"/>
  <p:tag name="LATEXADDIN" val="\documentclass{article}&#10;\usepackage{amsmath}&#10;\pagestyle{empty}&#10;\begin{document}&#10;&#10;\begin{align*}&#10;\mathcal{H}|0\rangle &amp;= - \sum_{i,\Delta} J \cdot \left( \frac{1}{2} \left\{ \hat{S}_i^+ \hat{S}_{i+\Delta}^- +\hat{S}_i^- \hat{S}_{i+\Delta}^+\right\} + \hat{S}_i^z  \hat{S}_{i+\Delta}^z \right)|0\rangle\\&#10;&amp;=0 - z J N \cdot S^2|0\rangle = E_0 |0\rangle&#10;\end{align*}&#10;&#10;&#10;\end{document}"/>
  <p:tag name="IGUANATEXSIZE" val="20"/>
  <p:tag name="IGUANATEXCURSOR" val="309"/>
  <p:tag name="TRANSPARENCY" val="Wahr"/>
  <p:tag name="LATEXENGINEID" val="0"/>
  <p:tag name="TEMPFOLDER" val="c:\temp\"/>
  <p:tag name="LATEXFORMHEIGHT" val="320"/>
  <p:tag name="LATEXFORMWIDTH" val="1024,8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3,558"/>
  <p:tag name="ORIGINALWIDTH" val="4329,209"/>
  <p:tag name="OUTPUTTYPE" val="PNG"/>
  <p:tag name="IGUANATEXVERSION" val="161"/>
  <p:tag name="LATEXADDIN" val="\documentclass{article}&#10;\usepackage{amsmath}&#10;\pagestyle{empty}&#10;\begin{document}&#10;&#10;&#10;\begin{align*}&#10;   \text{i} \hbar \frac{\partial}{\partial t} \hat{a}(\vec{k}) &amp;=  \frac{1}{\sqrt{N}} \sum_n \left(  JS \sum_{i}  \hat{a}_i \left(2-\delta_{in}\right) \right) \exp(-\text{i} \vec{k} \vec{r}_{n})\\&#10;  &amp;= \frac{JS}{\sqrt{N}} \sum_n   \sum_{i}  \hat{a}_i \left(2-\delta_{in}\right)\exp(-\text{i} \vec{k} \vec{r}_{n}) \\&#10;  &amp;= \frac{JS}{\sqrt{N}} \sum_n   \sum_{i}      \frac{1}{\sqrt{N}} \sum_{\vec{k}^\prime} \exp(\text{i} \vec{k}^\prime \vec{r}_{i}) \hat{a}(\vec{k}^\prime) \left(2-\delta_{in}\right)\exp(-\text{i} \vec{k} \vec{r}_{n}) \\&#10;  &amp;= \frac{JS}{{N}} \sum_n   \sum_{i}\sum_{\vec{k}^\prime}    \left(2-\delta_{in}\right)  \exp(\text{i} \vec{k}^\prime \vec{r}_{i}+0-\text{i} \vec{k} \vec{r}_{n}) \hat{a}(\vec{k}^\prime)\\&#10;  &amp;= \frac{JS}{{N}}  \sum_{\vec{k}^\prime,i,n}    \left(2-\delta_{in}\right)  \exp(\text{i} \vec{k}^\prime \vec{r}_{i}-\text{i} \vec{k} \vec{r}_{i}+\text{i} \vec{k} \vec{r}_{i}-\text{i} \vec{k} \vec{r}_{n}) \hat{a}(\vec{k}^\prime)\\&#10;  &amp;= \frac{JS}{{N}}  \sum_{\vec{k}^\prime,i,n}    \left(2-\delta_{in}\right)  \exp\left(\text{i} (\vec{k}^\prime - \vec{k} )\vec{r}_{i} + \text{i} \vec{k} (\vec{r}_{i}- \vec{r}_{n})\right) \hat{a}(\vec{k}^\prime)\\&#10;&amp;= JS  \sum_{\vec{k}^\prime} \sum_i \frac{1}{N}    \exp\left(\text{i} (\vec{k}^\prime - \vec{k} )\vec{r}_{i} \right) \cdot \sum_n \left(2-\delta_{0n}\right) \exp\left( \text{i} \vec{k} (\vec{r}_{0}- \vec{r}_{n})\right) \hat{a}(\vec{k}^\prime)\\&#10;&amp;= JS  \sum_{\vec{k}^\prime} \delta_{\vec{k}^\prime, \vec{k}}  \sum_n \left(2-\delta_{0n}\right) \exp\left( \text{i} \vec{k} (\vec{r}_{0}- \vec{r}_{n})\right) \hat{a}(\vec{k}^\prime)\\&#10;&amp;= JS   \sum_n \left(2-\delta_{0n}\right) \exp\left( \text{i} \vec{k} (\vec{r}_{0}- \vec{r}_{n})\right) \hat{a}(\vec{k})\\&#10;\end{align*}&#10;&#10;\end{document}"/>
  <p:tag name="IGUANATEXSIZE" val="16"/>
  <p:tag name="IGUANATEXCURSOR" val="1819"/>
  <p:tag name="TRANSPARENCY" val="Wahr"/>
  <p:tag name="LATEXENGINEID" val="0"/>
  <p:tag name="TEMPFOLDER" val="c:\temp\"/>
  <p:tag name="LATEXFORMHEIGHT" val="320"/>
  <p:tag name="LATEXFORMWIDTH" val="1095,6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0,664"/>
  <p:tag name="ORIGINALWIDTH" val="4271,466"/>
  <p:tag name="OUTPUTTYPE" val="PNG"/>
  <p:tag name="IGUANATEXVERSION" val="162"/>
  <p:tag name="LATEXADDIN" val="\documentclass{article}&#10;\usepackage{amsmath}&#10;\usepackage{mathrsfs}&#10;\pagestyle{empty}&#10;\begin{document}&#10;\begin{align*}&#10;     \frac{\partial }{\partial t} \hat{a}(\vec{k}) &amp;= \frac{1}{\sqrt{N}} \sum_n \exp(-\text{i} \vec{k} \vec{r}_n) \left( - \frac{\text{i}}{\hbar} \sum_j \mathscr{H}_{n,j}^{\text{SW}} \frac{1}{\sqrt{N}} \sum_{\vec{k}^\prime} \exp(\text{i}\vec{k}^\prime \vec{r}_j) \hat{a}(\vec{k}^\prime) \right) \\&#10;     &amp;= - \frac{\text{i}}{\hbar \cdot N } \sum_{\vec{k}^\prime} \sum_{n,j} \mathscr{H}_{n,j}^{\text{SW}} \exp(-\text{i}\vec{k} \vec{r}_n + 0+\text{i}\vec{k}^\prime \vec{r}_j) \hat{a}(\vec{k}^\prime) \\&#10;     &amp;= - \frac{\text{i}}{\hbar \cdot N } \sum_{\vec{k}^\prime} \sum_{n,j} \mathscr{H}_{n,j}^{\text{SW}} \exp(-\text{i}\vec{k} \vec{r}_n +  \text{i}\vec{k} \vec{r}_j - \text{i} \vec{k} \vec{r}_j +\text{i} \vec{k}^\prime \vec{r}_j) \hat{a}(\vec{k}^\prime) \\&#10;     &amp;= - \frac{\text{i}}{\hbar \cdot N } \sum_{\vec{k}^\prime} \sum_{n,j} \mathscr{H}_{n,j}^{\text{SW}} \exp(\text{i}\vec{k} (- \vec{r}_n +  \vec{r}_j )) \exp(  \text{i} \vec{r}_j (-\vec{k} +\vec{k}^\prime)) \hat{a}(\vec{k}^\prime) \\&#10;      &amp;= - \frac{\text{i}}{\hbar} \sum_{\vec{k}^\prime} \underbrace{\left( \frac{1}{N}\sum_{j}   \exp(  \text{i}\vec{r}_j ( \vec{k}^\prime -\vec{k}))  \right)}_{=\delta_{\vec{k},\vec{k}^\prime}} \underbrace{\left(\sum_{n} \exp(\text{i}\vec{k} (\vec{r}_0 -  \vec{r}_n ))\mathscr{H}_{n,0}^{\text{SW}}  \right) }_{=\mathscr{H}^{SW}_{\vec{k}}} \hat{a}(\vec{k}^\prime) \\&#10;      &amp;= - \frac{\text{i}}{\hbar} \mathscr{H}^{\text{SW}}_{\vec{k}}\hat{a}(\vec{k})&#10;\end{align*}&#10;&#10;&#10;&#10;\end{document}"/>
  <p:tag name="IGUANATEXSIZE" val="20"/>
  <p:tag name="IGUANATEXCURSOR" val="1232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,7072"/>
  <p:tag name="ORIGINALWIDTH" val="1466,067"/>
  <p:tag name="OUTPUTTYPE" val="PNG"/>
  <p:tag name="IGUANATEXVERSION" val="162"/>
  <p:tag name="LATEXADDIN" val="\documentclass{article}&#10;\usepackage{amsmath}&#10;\pagestyle{empty}&#10;\begin{document}&#10;&#10;&#10;\begin{align*}&#10;    \hat{a}_{j}  &amp;= \frac{1}{\sqrt{N}} \sum_{\vec{k}}  \exp(\text{i} \vec{k} \vec{r}_{j}) \hat{a}(\vec{k})&#10;\end{align*}&#10;&#10;&#10;\end{document}"/>
  <p:tag name="IGUANATEXSIZE" val="16"/>
  <p:tag name="IGUANATEXCURSOR" val="15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266,592"/>
  <p:tag name="OUTPUTTYPE" val="PNG"/>
  <p:tag name="IGUANATEXVERSION" val="161"/>
  <p:tag name="LATEXADDIN" val="\documentclass{article}&#10;\usepackage{amsmath}&#10;\usepackage{mathrsfs}&#10;\pagestyle{empty}&#10;\begin{document}&#10;\begin{align*}&#10;     \frac{\partial }{\partial t} \hat{a}(\vec{k}) &#10;      &amp;= - \frac{\text{i}}{\hbar} \mathscr{H}^{\text{SW}}_{\vec{k}}\hat{a}(\vec{k})&#10;\end{align*}&#10;&#10;&#10;&#10;\end{document}"/>
  <p:tag name="IGUANATEXSIZE" val="20"/>
  <p:tag name="IGUANATEXCURSOR" val="168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484,065"/>
  <p:tag name="OUTPUTTYPE" val="PNG"/>
  <p:tag name="IGUANATEXVERSION" val="162"/>
  <p:tag name="LATEXADDIN" val="\documentclass{article}&#10;\usepackage{amsmath}&#10;\usepackage{mathrsfs}&#10;\pagestyle{empty}&#10;\begin{document}&#10;\begin{align*}&#10;     \hat{a}(\vec{k},t) &amp;= \hat{a}(\vec{k},0) \exp\left( - \text{i} \omega_{\vec{k}} t\right)&#10;\end{align*}&#10;&#10;&#10;&#10;\end{document}"/>
  <p:tag name="IGUANATEXSIZE" val="20"/>
  <p:tag name="IGUANATEXCURSOR" val="200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6,7042"/>
  <p:tag name="ORIGINALWIDTH" val="976,3779"/>
  <p:tag name="OUTPUTTYPE" val="PNG"/>
  <p:tag name="IGUANATEXVERSION" val="162"/>
  <p:tag name="LATEXADDIN" val="\documentclass{article}&#10;\usepackage{amsmath}&#10;\usepackage{mathrsfs}&#10;\pagestyle{empty}&#10;\begin{document}&#10;\begin{align*}&#10;     \hbar \omega_{\vec{k}} &amp;= \mathscr{H}^{\text{SW}}_{\vec{k}}\\&#10;&amp;= S\left( J_0 - J_{\vec{k}}\right)&#10;\end{align*}&#10;&#10;&#10;&#10;\end{document}"/>
  <p:tag name="IGUANATEXSIZE" val="20"/>
  <p:tag name="IGUANATEXCURSOR" val="193"/>
  <p:tag name="TRANSPARENCY" val="Wahr"/>
  <p:tag name="COLORHEX" val="000000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,2141"/>
  <p:tag name="ORIGINALWIDTH" val="2446,194"/>
  <p:tag name="OUTPUTTYPE" val="PNG"/>
  <p:tag name="IGUANATEXVERSION" val="161"/>
  <p:tag name="LATEXADDIN" val="\documentclass{article}&#10;\usepackage{amsmath}&#10;\usepackage{mathrsfs}&#10;\pagestyle{empty}&#10;\begin{document}&#10;\begin{align*}&#10;   J_{\vec{k}}  &amp;\propto    \sum_j J_{j,0} \exp(-\text{i} \vec{k} (\vec{r}_j-\vec{r}_0)) \qquad J_0 =          J_{\vec{k} = 0}    \\&#10;\end{align*}&#10;&#10;&#10;&#10;\end{document}"/>
  <p:tag name="IGUANATEXSIZE" val="20"/>
  <p:tag name="IGUANATEXCURSOR" val="20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,1613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 \\&#10;\hat{a}_j(\vec{k}_0,t) &amp;=\hat{A} \cdot  \exp(\text{i} \vec{k}_0 \vec{r}_j-\text{i} \omega_{\vec{k}_0} t)     \\&#10; \end{align*}&#10;&#10;\end{document}"/>
  <p:tag name="IGUANATEXSIZE" val="20"/>
  <p:tag name="IGUANATEXCURSOR" val="24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483,315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&#10;\end{align*}&#10;&#10;&#10;&#10;\end{document}"/>
  <p:tag name="IGUANATEXSIZE" val="20"/>
  <p:tag name="IGUANATEXCURSOR" val="16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32,7334"/>
  <p:tag name="OUTPUTTYPE" val="PNG"/>
  <p:tag name="IGUANATEXVERSION" val="162"/>
  <p:tag name="LATEXADDIN" val="\documentclass{article}&#10;\usepackage{amsmath}&#10;\pagestyle{empty}&#10;\begin{document}&#10;&#10;\begin{align*}&#10;E_0&#10;\end{align*}&#10;&#10;&#10;\end{document}"/>
  <p:tag name="IGUANATEXSIZE" val="20"/>
  <p:tag name="IGUANATEXCURSOR" val="11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,1597"/>
  <p:tag name="ORIGINALWIDTH" val="1622,047"/>
  <p:tag name="OUTPUTTYPE" val="PNG"/>
  <p:tag name="IGUANATEXVERSION" val="161"/>
  <p:tag name="LATEXADDIN" val="\documentclass{article}&#10;\usepackage{amsmath}&#10;\pagestyle{empty}&#10;\begin{document}&#10;&#10;&#10;\begin{align*}&#10;    \hat{a}(\vec{k}) = \frac{1}{\sqrt{N}} \sum_j \hat{a}_{j} \exp(-\text{i} \vec{k} \vec{r}_{j}),\\&#10;    \hat{a}^\dagger(\vec{k}) = \frac{1}{\sqrt{N}} \sum_j \hat{a}^\dagger_{j} \exp(\text{i} \vec{k} \vec{r}_{j}).&#10;\end{align*}&#10;&#10;&#10;\end{document}"/>
  <p:tag name="IGUANATEXSIZE" val="16"/>
  <p:tag name="IGUANATEXCURSOR" val="19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521,56"/>
  <p:tag name="OUTPUTTYPE" val="PNG"/>
  <p:tag name="IGUANATEXVERSION" val="161"/>
  <p:tag name="LATEXADDIN" val="\documentclass{article}&#10;\usepackage{amsmath}&#10;\pagestyle{empty}&#10;\begin{document}&#10;&#10;&#10;    \begin{align*}&#10;        \hat{a}(\vec{k},t) = \hat{a}(\vec{k},0) \cdot \exp(-\text{i} \omega_{\vec{k}} t) &#10;    \end{align*}&#10;&#10;\end{document}"/>
  <p:tag name="IGUANATEXSIZE" val="20"/>
  <p:tag name="IGUANATEXCURSOR" val="14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38,62"/>
  <p:tag name="OUTPUTTYPE" val="PNG"/>
  <p:tag name="IGUANATEXVERSION" val="161"/>
  <p:tag name="LATEXADDIN" val="\documentclass{article}&#10;\usepackage{amsmath}&#10;\pagestyle{empty}&#10;\begin{document}&#10;&#10;    \begin{align*}&#10;        \hbar \omega_{\vec{k}} =  S \left( J_0 - 2 J_{\vec{k}}\right) &#10;    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3,907"/>
  <p:tag name="ORIGINALWIDTH" val="2541,432"/>
  <p:tag name="OUTPUTTYPE" val="PNG"/>
  <p:tag name="IGUANATEXVERSION" val="161"/>
  <p:tag name="LATEXADDIN" val="\documentclass{article}&#10;\usepackage{amsmath}&#10;\pagestyle{empty}&#10;\begin{document}&#10;&#10;&#10;\begin{align*}&#10;    \hat{a}_j(\vec{k},t) &amp;= \frac{1}{\sqrt{N}} \sum_{\vec{k}} \exp(\text{i} \vec{k} \vec{r}_j) \hat{a}(\vec{k},t)    \\&#10;&amp;= \frac{1}{\sqrt{N}} \sum_{\vec{k}} \exp(\text{i} \vec{k} \vec{r}_j) \hat{a}(\vec{k},0) \cdot \exp(-\text{i} \omega_{\vec{k}} t)  &#10; \end{align*}&#10;&#10;\end{document}"/>
  <p:tag name="IGUANATEXSIZE" val="20"/>
  <p:tag name="IGUANATEXCURSOR" val="34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90,964"/>
  <p:tag name="OUTPUTTYPE" val="PNG"/>
  <p:tag name="IGUANATEXVERSION" val="162"/>
  <p:tag name="LATEXADDIN" val="\documentclass{article}&#10;\usepackage{amsmath}&#10;\pagestyle{empty}&#10;\begin{document}&#10;&#10;&#10;\begin{align*}&#10;\hat{a}_j(\vec{k}_0,t) &amp;=\frac{1}{\sqrt{N}}\hat{a}(\vec{k}_0,0) \cdot  \exp(\text{i} \vec{k}_0 \vec{r}_j-\text{i} \omega_{\vec{k}_0} t)     \\&#10;\hat{a}_j(\vec{k}_0,t) &amp;=\hat{A} \cdot  \exp(\text{i} \vec{k}_0 \vec{r}_j-\text{i} \omega_{\vec{k}_0} t)     \\&#10; \end{align*}&#10;&#10;\end{document}"/>
  <p:tag name="IGUANATEXSIZE" val="20"/>
  <p:tag name="IGUANATEXCURSOR" val="2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0,9224"/>
  <p:tag name="ORIGINALWIDTH" val="2050,994"/>
  <p:tag name="OUTPUTTYPE" val="PNG"/>
  <p:tag name="IGUANATEXVERSION" val="161"/>
  <p:tag name="LATEXADDIN" val="\documentclass{article}&#10;\usepackage{amsmath}&#10;\pagestyle{empty}&#10;\begin{document}&#10;&#10;\begin{align*}&#10;        \hat{S}_j^x(t) &amp;= \sqrt{2S} \hat{A} \cdot \cos(\vec{k}_0 \vec{r}_j + \omega_{\vec{k}_0}t + \phi_A )\\&#10;        \hat{S}_j^y(t) &amp;= \sqrt{2S}\hat{A} \cdot \sin(\vec{k}_0 \vec{r}_j + \omega_{\vec{k}_0}t + \phi_A )\\&#10;        \hat{S}_j^z(t) &amp;= S -|\hat{A}|^2 &#10;\end{align*}&#10;&#10;&#10;\end{document}"/>
  <p:tag name="IGUANATEXSIZE" val="20"/>
  <p:tag name="IGUANATEXCURSOR" val="368"/>
  <p:tag name="TRANSPARENCY" val="Wahr"/>
  <p:tag name="LATEXENGINEID" val="0"/>
  <p:tag name="TEMPFOLDER" val="c:\temp\"/>
  <p:tag name="LATEXFORMHEIGHT" val="320"/>
  <p:tag name="LATEXFORMWIDTH" val="658,8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0,6861"/>
  <p:tag name="ORIGINALWIDTH" val="2221,972"/>
  <p:tag name="OUTPUTTYPE" val="PNG"/>
  <p:tag name="IGUANATEXVERSION" val="161"/>
  <p:tag name="LATEXADDIN" val="\documentclass{article}&#10;\usepackage{amsmath}&#10;\pagestyle{empty}&#10;\begin{document}&#10;&#10;&#10;\begin{align*}&#10;\hat{a}_j(\vec{k}_0,t) &amp;=\frac{1}{\sqrt{N}}  \exp(\text{i} \vec{k}_0 \vec{r}_j-\text{i} \omega_{\vec{k}_0} t)\hat{a}(\vec{k}_0,0)     \\&#10;\hat{a}_j(\vec{k}_0,t) &amp;=\hat{A}  \exp(\text{i} \vec{k}_0 \vec{r}_j-\text{i} \omega_{\vec{k}_0} t)     \\&#10; \end{align*}&#10;&#10;\end{document}"/>
  <p:tag name="IGUANATEXSIZE" val="20"/>
  <p:tag name="IGUANATEXCURSOR" val="26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2,8947"/>
  <p:tag name="ORIGINALWIDTH" val="1121,11"/>
  <p:tag name="OUTPUTTYPE" val="PNG"/>
  <p:tag name="IGUANATEXVERSION" val="161"/>
  <p:tag name="LATEXADDIN" val="\documentclass{article}&#10;\usepackage{amsmath}&#10;\pagestyle{empty}&#10;\begin{document}&#10;&#10;&#10;\begin{align*}&#10;        \hat{S}_j^z &amp;= S - \hat{a}_j^\dagger \hat{a}_j \\&#10;        \hat{S}_j^y &amp;\approx \frac{\sqrt{2S}}{2 \text{i}} \left( \hat{a}_{j} - \hat{a}_{j}^\dagger\right)\\&#10;        \hat{S}_j^x &amp;\approx \frac{\sqrt{2S}}{2} \left( \hat{a}_{j} + \hat{a}_{j}^\dagger\right) &#10;   \end{align*}&#10;&#10;\end{document}"/>
  <p:tag name="IGUANATEXSIZE" val="20"/>
  <p:tag name="IGUANATEXCURSOR" val="359"/>
  <p:tag name="TRANSPARENCY" val="Wahr"/>
  <p:tag name="LATEXENGINEID" val="0"/>
  <p:tag name="TEMPFOLDER" val="c:\temp\"/>
  <p:tag name="LATEXFORMHEIGHT" val="320"/>
  <p:tag name="LATEXFORMWIDTH" val="1008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184,4769"/>
  <p:tag name="OUTPUTTYPE" val="PNG"/>
  <p:tag name="IGUANATEXVERSION" val="162"/>
  <p:tag name="LATEXADDIN" val="\documentclass{article}&#10;\usepackage{amsmath}&#10;\pagestyle{empty}&#10;\begin{document}&#10;$J_{2,3}$&#10;&#10;&#10;&#10;\end{document}"/>
  <p:tag name="IGUANATEXSIZE" val="20"/>
  <p:tag name="IGUANATEXCURSOR" val="8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6,8841"/>
  <p:tag name="ORIGINALWIDTH" val="5698,537"/>
  <p:tag name="OUTPUTTYPE" val="PNG"/>
  <p:tag name="IGUANATEXVERSION" val="162"/>
  <p:tag name="LATEXADDIN" val="\documentclass{article}&#10;\usepackage{amsmath}&#10;\pagestyle{empty}&#10;\begin{document}&#10;&#10;\begin{align*}&#10;\mathcal{H} &amp;= - \sum_{i \Delta} J \cdot \hat{S}_i \cdot \hat{S}_{i+\Delta} - \sum_i \mathcal{K}_i  \cdot \hat{S}_i \cdot \hat{S}_i\\&#10;&amp;\approx - NJS^2-\sum_{i,\Delta} JS \cdot  \left\{ \hat{a}_{i+\Delta}^\dagger \hat{a}_i  +\hat{a}_i^\dagger \hat{a}_{i+\Delta}-\hat{n}_i-\hat{n}_{i+\Delta}\right\}  - \sum_i \mathcal{K}_i \left(2  \hat{a}_i \hat{a}_i +2  \hat{a}_i^\dagger \hat{a}_i^\dagger + S^2 - 2 \hat{n}_i + \underbrace{\left( \hat{a}_i^\dagger \hat{a}_i \right)^2}_{\approx 0} \right)&#10;\end{align*}&#10;&#10;&#10;\end{document}"/>
  <p:tag name="IGUANATEXSIZE" val="20"/>
  <p:tag name="IGUANATEXCURSOR" val="171"/>
  <p:tag name="TRANSPARENCY" val="Wahr"/>
  <p:tag name="COLORHEX" val="000000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,1691"/>
  <p:tag name="ORIGINALWIDTH" val="2162,729"/>
  <p:tag name="OUTPUTTYPE" val="PNG"/>
  <p:tag name="IGUANATEXVERSION" val="162"/>
  <p:tag name="LATEXADDIN" val="\documentclass{article}&#10;\usepackage{amsmath}&#10;\usepackage{mathrsfs}&#10;\pagestyle{empty}&#10;\begin{document}&#10;&#10;\begin{align*}&#10;\mathcal{H} &amp;= \sum_{i, j} \mathscr{H}^{\text{SW}}_{i,j}\hat{a}_i^\dagger  \hat{a}_j + \sum_{i} \hat{a}_i^\dagger \mathcal{K} \hat{a}_i^\dagger +\hat{a}_i \mathcal{K} \hat{a}_i \\&#10;&amp;= \frac{1}{2} \left( \hat{a},\hat{a}^\dagger\right) &#10;\begin{pmatrix}&#10;H &amp; \mathcal{K} \\&#10;\mathcal{K} &amp; H&#10;    \end{pmatrix}   \begin{pmatrix}&#10;\hat{a} \\&#10;\hat{a}^\dagger&#10;    \end{pmatrix}&#10;\end{align*}&#10;&#10;\end{document}"/>
  <p:tag name="IGUANATEXSIZE" val="20"/>
  <p:tag name="IGUANATEXCURSOR" val="173"/>
  <p:tag name="TRANSPARENCY" val="Wahr"/>
  <p:tag name="COLORHEX" val="000000"/>
  <p:tag name="LATEXENGINEID" val="0"/>
  <p:tag name="TEMPFOLDER" val="c:\temp\"/>
  <p:tag name="LATEXFORMHEIGHT" val="310,5"/>
  <p:tag name="LATEXFORMWIDTH" val="385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,6914"/>
  <p:tag name="ORIGINALWIDTH" val="1055,118"/>
  <p:tag name="OUTPUTTYPE" val="PNG"/>
  <p:tag name="IGUANATEXVERSION" val="162"/>
  <p:tag name="LATEXADDIN" val="\documentclass{article}&#10;\usepackage{amsmath}&#10;\pagestyle{empty}&#10;\begin{document}&#10;&#10;\begin{align*}&#10;\hat{a} &amp;= \left( \hat{a}_1,\ldots, \hat{a}_N\right)^T\\&#10;\hat{a}^\dagger &amp;= \left( \hat{a}_1^\dagger,\ldots, \hat{a}_N^\dagger\right)^T\\&#10;\end{align*}&#10;&#10;&#10;\end{document}"/>
  <p:tag name="IGUANATEXSIZE" val="20"/>
  <p:tag name="IGUANATEXCURSOR" val="22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OUTPUTTYPE" val="PNG"/>
  <p:tag name="IGUANATEXVERSION" val="162"/>
  <p:tag name="LATEXADDIN" val="\documentclass{article}&#10;\usepackage{amsmath}&#10;\pagestyle{empty}&#10;\begin{document}&#10;$1$&#10;&#10;&#10;&#10;\end{document}"/>
  <p:tag name="IGUANATEXSIZE" val="20"/>
  <p:tag name="IGUANATEXCURSOR" val="8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8,8751"/>
  <p:tag name="ORIGINALWIDTH" val="2286,464"/>
  <p:tag name="OUTPUTTYPE" val="PNG"/>
  <p:tag name="IGUANATEXVERSION" val="161"/>
  <p:tag name="LATEXADDIN" val="\documentclass{article}&#10;\usepackage{amsmath}&#10;\pagestyle{empty}&#10;\begin{document}&#10;&#10;\begin{align*}&#10;    \left[ \hat{\alpha}_{\vec{k}}, \hat{\alpha}_{{\vec{k}}^\prime}^\dagger\right] &amp;= \left[u_{\vec{k}} \hat{a}_{\vec{k}} + v_{\vec{k}} \hat{a}_{\vec{k}}^\dagger,   u_{{\vec{k}}^\prime} \hat{a}_{{{\vec{k}}^\prime}}^\dagger + v_{{\vec{k}}^\prime} \hat{a}_{{{\vec{k}}^\prime}} \right]\\&#10;    &amp;= u_{\vec{k}} u_{{\vec{k}}^\prime} \underbrace{\left[\hat{a}_{\vec{k}} ,\hat{a}_{{\vec{k}}^\prime}^\dagger \right]}_{=\delta_{{\vec{k}},{\vec{k}}^\prime}} + v_{\vec{k}} v_{{\vec{k}}^\prime} \underbrace{\left[\hat{a}_{\vec{k}}^\dagger ,\hat{a}_{{\vec{k}}^\prime} \right]}_{=-\delta_{{\vec{k}},{\vec{k}}^\prime}}\\&#10;    &amp;= \left(u_{\vec{k}}^2 -v_{\vec{k}}^2\right)\delta_{{\vec{k}},{\vec{k}}^\prime}&#10;\end{align*}&#10;&#10;&#10;\end{document}"/>
  <p:tag name="IGUANATEXSIZE" val="20"/>
  <p:tag name="IGUANATEXCURSOR" val="793"/>
  <p:tag name="TRANSPARENCY" val="Wahr"/>
  <p:tag name="LATEXENGINEID" val="0"/>
  <p:tag name="TEMPFOLDER" val="c:\temp\"/>
  <p:tag name="LATEXFORMHEIGHT" val="360"/>
  <p:tag name="LATEXFORMWIDTH" val="721,8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,7143"/>
  <p:tag name="ORIGINALWIDTH" val="2290,214"/>
  <p:tag name="OUTPUTTYPE" val="PNG"/>
  <p:tag name="IGUANATEXVERSION" val="161"/>
  <p:tag name="LATEXADDIN" val="\documentclass{article}&#10;\usepackage{amsmath}&#10;\pagestyle{empty}&#10;\begin{document}&#10;&#10;\begin{align*}&#10;\mathcal{H} &amp;= - \sum_{i \Delta} J \cdot \hat{S}_i \cdot \hat{S}_{i+\Delta} - \sum_{i,j} \vec{D}_{i,j}  \cdot \hat{S}_i \times \hat{S}_j&#10;\end{align*}&#10;&#10;\end{document}"/>
  <p:tag name="IGUANATEXSIZE" val="20"/>
  <p:tag name="IGUANATEXCURSOR" val="245"/>
  <p:tag name="TRANSPARENCY" val="Wahr"/>
  <p:tag name="LATEXENGINEID" val="0"/>
  <p:tag name="TEMPFOLDER" val="c:\temp\"/>
  <p:tag name="LATEXFORMHEIGHT" val="377,4"/>
  <p:tag name="LATEXFORMWIDTH" val="786,75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167,604"/>
  <p:tag name="OUTPUTTYPE" val="PNG"/>
  <p:tag name="IGUANATEXVERSION" val="161"/>
  <p:tag name="LATEXADDIN" val="\documentclass{article}&#10;\usepackage{amsmath}&#10;\pagestyle{empty}&#10;\begin{document}&#10;&#10;&#10;\begin{align*}&#10;\mu_{\vec{k}} = \mu_{\vec{k}}(J_0,J_{\vec{k}},D_{\vec{k}},\theta)&#10;\end{align*}&#10;&#10;\end{document}"/>
  <p:tag name="IGUANATEXSIZE" val="20"/>
  <p:tag name="IGUANATEXCURSOR" val="161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2,6997"/>
  <p:tag name="ORIGINALWIDTH" val="1464,567"/>
  <p:tag name="OUTPUTTYPE" val="PNG"/>
  <p:tag name="IGUANATEXVERSION" val="161"/>
  <p:tag name="LATEXADDIN" val="\documentclass{article}&#10;\usepackage{amsmath}&#10;\usepackage{mathrsfs}&#10;\pagestyle{empty}&#10;\begin{document}&#10;\begin{align*}&#10;\hat{\alpha}(\vec{k}) &amp;=  u_{\vec{k}} \hat{a}(\vec{k}) - v_{\vec{k}}^\star \hat{a}^\dagger(-\vec{k})\\&#10;\hat{\alpha}^\dagger(\vec{k}) &amp;=  u_{\vec{k}}^\star \hat{a}^\dagger(\vec{k}) - v_{\vec{k}} \hat{a}(\vec{k})\\&#10;\end{align*}&#10;&#10;&#10;&#10;\end{document}"/>
  <p:tag name="IGUANATEXSIZE" val="20"/>
  <p:tag name="IGUANATEXCURSOR" val="329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,4777"/>
  <p:tag name="ORIGINALWIDTH" val="884,8893"/>
  <p:tag name="OUTPUTTYPE" val="PNG"/>
  <p:tag name="IGUANATEXVERSION" val="162"/>
  <p:tag name="LATEXADDIN" val="\documentclass{article}&#10;\usepackage{amsmath}&#10;\pagestyle{empty}&#10;\begin{document}&#10;&#10;\begin{align*}&#10;\left|u_{\vec{k}} \right|^2 - \left|v_{\vec{k}} \right|^2 =1 &#10;\end{align*}&#10;&#10;&#10;&#10;\end{document}"/>
  <p:tag name="IGUANATEXSIZE" val="20"/>
  <p:tag name="IGUANATEXCURSOR" val="13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249,344"/>
  <p:tag name="OUTPUTTYPE" val="PNG"/>
  <p:tag name="IGUANATEXVERSION" val="161"/>
  <p:tag name="LATEXADDIN" val="\documentclass{article}&#10;\usepackage{amsmath}&#10;\usepackage{mathrsfs}&#10;\pagestyle{empty}&#10;\begin{document}&#10;\begin{align*}&#10;\mathcal{H} =  \sum_{\vec{k}} \Upsilon_{\vec{k}}\cdot \hat{\alpha}^\dagger(\vec{k}) \hat{\alpha}(\vec{k})&#10;\end{align*}&#10;&#10;&#10;&#10;&#10;\end{document}"/>
  <p:tag name="IGUANATEXSIZE" val="20"/>
  <p:tag name="IGUANATEXCURSOR" val="170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1604,799"/>
  <p:tag name="OUTPUTTYPE" val="PNG"/>
  <p:tag name="IGUANATEXVERSION" val="161"/>
  <p:tag name="LATEXADDIN" val="\documentclass{article}&#10;\usepackage{amsmath}&#10;\usepackage{mathrsfs}&#10;\pagestyle{empty}&#10;\begin{document}&#10;\begin{align*}&#10;\mathcal{H}_{\text{iso}} \approx E_0 + \sum_{\vec{k}} \hbar \omega_{\vec{k}} \hat{a}^\dagger(\vec{k}) \hat{a}(\vec{k})&#10;\end{align*}&#10;&#10;&#10;&#10;\end{document}"/>
  <p:tag name="IGUANATEXSIZE" val="20"/>
  <p:tag name="IGUANATEXCURSOR" val="141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7,7128"/>
  <p:tag name="ORIGINALWIDTH" val="3283,09"/>
  <p:tag name="OUTPUTTYPE" val="PNG"/>
  <p:tag name="IGUANATEXVERSION" val="161"/>
  <p:tag name="LATEXADDIN" val="\documentclass{article}&#10;\usepackage{amsmath}&#10;\usepackage{mathrsfs}&#10;\pagestyle{empty}&#10;\begin{document}&#10;\begin{align*}&#10;\mathcal{H} \approx E_0 + \sum_{\vec{k}} \hbar \omega_{\vec{k}} \hat{a}^\dagger(\vec{k}) \hat{a}(\vec{k}) +  \mu_{\vec{k}}^\star \hat{a}^\dagger(\vec{k}) \hat{a}^\dagger(-\vec{k})&#10;+  \mu_{\vec{k}} \hat{a}(\vec{k}) \hat{a}(-\vec{k})&#10;\end{align*}&#10;&#10;&#10;&#10;&#10;\end{document}"/>
  <p:tag name="IGUANATEXSIZE" val="20"/>
  <p:tag name="IGUANATEXCURSOR" val="313"/>
  <p:tag name="TRANSPARENCY" val="Wahr"/>
  <p:tag name="LATEXENGINEID" val="0"/>
  <p:tag name="TEMPFOLDER" val="c:\temp\"/>
  <p:tag name="LATEXFORMHEIGHT" val="429"/>
  <p:tag name="LATEXFORMWIDTH" val="1107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OUTPUTTYPE" val="PNG"/>
  <p:tag name="IGUANATEXVERSION" val="162"/>
  <p:tag name="LATEXADDIN" val="\documentclass{article}&#10;\usepackage{amsmath}&#10;\pagestyle{empty}&#10;\begin{document}&#10;$2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8,1664"/>
  <p:tag name="ORIGINALWIDTH" val="2641,17"/>
  <p:tag name="OUTPUTTYPE" val="PNG"/>
  <p:tag name="IGUANATEXVERSION" val="162"/>
  <p:tag name="LATEXADDIN" val="\documentclass{article}&#10;\usepackage{amsmath}&#10;\pagestyle{empty}&#10;\begin{document}&#10;&#10;    \begin{align*}&#10;  \frac{\text{d} \vec{S}_i}{\text{d}t} &amp;= -\frac{ \gamma}{(1+\alpha^2)\mu_S} \vec{S}_i \times \left( \vec{H}_i(t) + \alpha \vec{S}_i \times  \Vec{H}_i(t)\right)\\&#10;  \vec{H}_i(t) &amp;= - \frac{\partial \mathcal{H}}{\partial  \vec{S}_i}&#10; \end{align*}&#10;&#10;&#10;\end{document}"/>
  <p:tag name="IGUANATEXSIZE" val="20"/>
  <p:tag name="IGUANATEXCURSOR" val="27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70,49118"/>
  <p:tag name="OUTPUTTYPE" val="PNG"/>
  <p:tag name="IGUANATEXVERSION" val="162"/>
  <p:tag name="LATEXADDIN" val="\documentclass{article}&#10;\usepackage{amsmath}&#10;\pagestyle{empty}&#10;\begin{document}&#10;&#10;$\alpha$&#10;&#10;&#10;\end{document}"/>
  <p:tag name="IGUANATEXSIZE" val="20"/>
  <p:tag name="IGUANATEXCURSOR" val="8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OUTPUTTYPE" val="PNG"/>
  <p:tag name="IGUANATEXVERSION" val="162"/>
  <p:tag name="LATEXADDIN" val="\documentclass{article}&#10;\usepackage{amsmath}&#10;\pagestyle{empty}&#10;\begin{document}&#10;$3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OUTPUTTYPE" val="PNG"/>
  <p:tag name="IGUANATEXVERSION" val="162"/>
  <p:tag name="LATEXADDIN" val="\documentclass{article}&#10;\usepackage{amsmath}&#10;\pagestyle{empty}&#10;\begin{document}&#10;$4$&#10;&#10;&#10;&#10;\end{document}"/>
  <p:tag name="IGUANATEXSIZE" val="20"/>
  <p:tag name="IGUANATEXCURSOR" val="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7,117"/>
  <p:tag name="OUTPUTTYPE" val="PNG"/>
  <p:tag name="IGUANATEXVERSION" val="162"/>
  <p:tag name="LATEXADDIN" val="\documentclass{article}&#10;\usepackage{amsmath}&#10;\pagestyle{empty}&#10;\begin{document}&#10;&#10;\begin{align*}&#10;|0\rangle = |S,S,S,\ldots,S\rangle&#10;\end{align*}&#10;&#10;&#10;\end{document}"/>
  <p:tag name="IGUANATEXSIZE" val="20"/>
  <p:tag name="IGUANATEXCURSOR" val="13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2,239"/>
  <p:tag name="ORIGINALWIDTH" val="4126,734"/>
  <p:tag name="OUTPUTTYPE" val="PNG"/>
  <p:tag name="IGUANATEXVERSION" val="162"/>
  <p:tag name="LATEXADDIN" val="\documentclass{article}&#10;\usepackage{amsmath}&#10;\pagestyle{empty}&#10;\begin{document}&#10;&#10;&#10;\begin{align*}&#10;\mathcal{H}|m\rangle &amp;= -\sum_{i,\Delta} J \cdot \left( \frac{1}{2} \left\{ \hat{S}_i^+ \hat{S}_{i+\Delta}^-|m\rangle +\hat{S}_i^- \hat{S}_{i+\Delta}^+|m\rangle\right\} + \hat{S}_i^z  \hat{S}_{i+\Delta}^z |m\rangle\right)\\&#10;&amp;= -J\sum_{i,\Delta}   \cdot \left( \frac{1}{2} \left\{ \delta_{i,m}\hat{S}_i^+ \hat{S}_{i+\Delta}^-|m\rangle + \delta_{i+\Delta,m}\hat{S}_i^- \hat{S}_{i+\Delta}^+|m\rangle\right\} + &#10; \hat{S}_i^z  \hat{S}_{i+\Delta}^z |m\rangle\right)\\&#10;&amp;= -  J  \cdot \left( \frac{1}{2} \left\{ \sum_{\Delta}\hat{S}_m^+ \hat{S}_{m+\Delta}^-|m\rangle + \sum_{\Delta}\hat{S}_{m-\Delta}^- \hat{S}_m^+|m\rangle\right\} + &#10;\sum_{i, \Delta} \hat{S}_i^z  \hat{S}_{i+\Delta}^z |m\rangle\right)\\&#10;&amp;= -  J \cdot \left( \frac{1}{2} \left\{ \sum_{\Delta}2S|m+ \Delta\rangle + \sum_{\Delta}2S|m+ \Delta\rangle\right\} + &#10;\sum_{i, \Delta} \hat{S}_i^z  \hat{S}_{i+\Delta}^z |m\rangle\right)\\&#10;&amp;=\left(E_0 + 2zJS\right)|m\rangle - 2JS\sum_\Delta|m+ \Delta\rangle&#10;\end{align*}&#10;\end{document}"/>
  <p:tag name="IGUANATEXSIZE" val="20"/>
  <p:tag name="IGUANATEXCURSOR" val="929"/>
  <p:tag name="TRANSPARENCY" val="Wahr"/>
  <p:tag name="COLORHEX" val="000000"/>
  <p:tag name="LATEXENGINEID" val="0"/>
  <p:tag name="TEMPFOLDER" val="c:\temp\"/>
  <p:tag name="LATEXFORMHEIGHT" val="405,6"/>
  <p:tag name="LATEXFORMWIDTH" val="985,2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7,1729"/>
  <p:tag name="ORIGINALWIDTH" val="1557,555"/>
  <p:tag name="OUTPUTTYPE" val="PNG"/>
  <p:tag name="IGUANATEXVERSION" val="161"/>
  <p:tag name="LATEXADDIN" val="\documentclass{article}&#10;\usepackage{amsmath}&#10;\pagestyle{empty}&#10;\begin{document}&#10;&#10;&#10;\begin{align*}&#10;|m\rangle &amp;= \frac{S_m^- }{\sqrt{2S}}|0\rangle \\&#10;&amp;=  |S,S,\ldots,\underbrace{S-1}_{m},\ldots,S\rangle&#10;\end{align*}&#10;&#10;\end{document}"/>
  <p:tag name="IGUANATEXSIZE" val="16"/>
  <p:tag name="IGUANATEXCURSOR" val="11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OUTPUTTYPE" val="PNG"/>
  <p:tag name="IGUANATEXVERSION" val="162"/>
  <p:tag name="LATEXADDIN" val="\documentclass{article}&#10;\usepackage{amsmath}&#10;\pagestyle{empty}&#10;\begin{document}&#10;&#10;&#10;$m$&#10;&#10;\end{document}"/>
  <p:tag name="IGUANATEXSIZE" val="20"/>
  <p:tag name="IGUANATEXCURSOR" val="8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4,9794"/>
  <p:tag name="OUTPUTTYPE" val="PNG"/>
  <p:tag name="IGUANATEXVERSION" val="162"/>
  <p:tag name="LATEXADDIN" val="\documentclass{article}&#10;\usepackage{amsmath}&#10;\pagestyle{empty}&#10;\begin{document}&#10;&#10;&#10;\begin{align*}&#10;|m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\propto \frac{1}{\sqrt{N}} \sum_n \exp\left({\text{i}\vec{k}\cdot\vec{r}_n}\right) |n\rangle&#10;\end{align*}&#10;&#10;&#10;\end{document}"/>
  <p:tag name="IGUANATEXSIZE" val="20"/>
  <p:tag name="IGUANATEXCURSOR" val="11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98,838"/>
  <p:tag name="OUTPUTTYPE" val="PNG"/>
  <p:tag name="IGUANATEXVERSION" val="161"/>
  <p:tag name="LATEXADDIN" val="\documentclass{article}&#10;\usepackage{amsmath}&#10;\pagestyle{empty}&#10;\begin{document}&#10;&#10;&#10;\begin{align*}&#10;\hat{S}^z_{\text{tot.}}|m\rangle &#10;&amp;=\left(NS -1\right)|m\rangle &#10;\end{align*}&#10;\end{document}"/>
  <p:tag name="IGUANATEXSIZE" val="20"/>
  <p:tag name="IGUANATEXCURSOR" val="15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24,4844"/>
  <p:tag name="OUTPUTTYPE" val="PNG"/>
  <p:tag name="IGUANATEXVERSION" val="162"/>
  <p:tag name="LATEXADDIN" val="\documentclass{article}&#10;\usepackage{amsmath}&#10;\pagestyle{empty}&#10;\begin{document}&#10;&#10;&#10;\begin{align*}&#10;|\vec{k}\rangle&#10;\end{align*}&#10;&#10;\end{document}"/>
  <p:tag name="IGUANATEXSIZE" val="20"/>
  <p:tag name="IGUANATEXCURSOR" val="10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7,9415"/>
  <p:tag name="ORIGINALWIDTH" val="2397,45"/>
  <p:tag name="OUTPUTTYPE" val="PNG"/>
  <p:tag name="IGUANATEXVERSION" val="161"/>
  <p:tag name="LATEXADDIN" val="\documentclass{article}&#10;\usepackage{amsmath}&#10;\pagestyle{empty}&#10;\begin{document}&#10;&#10;&#10;\begin{align*}&#10;\mathcal{H}|m\rangle &amp;= \mathcal{H} S_m^-|0\rangle \\&#10;&amp;=\left(E_0 + 2zJS\right)|m\rangle - 2JS\sum_\Delta|m+ \Delta\rangle&#10;\end{align*}&#10;\end{document}"/>
  <p:tag name="IGUANATEXSIZE" val="20"/>
  <p:tag name="IGUANATEXCURSOR" val="18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5,3881"/>
  <p:tag name="ORIGINALWIDTH" val="2368,954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amp;= \frac{1}{\sqrt{N}} \sum_n \exp\left({\text{i}\vec{k}\cdot\vec{r}_n}\right)\hat{S}_{\text{tot.}}^z |n\rangle\\&#10;&amp;= \frac{1}{\sqrt{N}} \sum_n \exp\left({\text{i}\vec{k}\cdot\vec{r}_n}\right)(NS-1)|n\rangle\\&#10;&amp;= (NS-1) |\vec{k}\rangle&#10;\end{align*}&#10;&#10;&#10;\end{document}"/>
  <p:tag name="IGUANATEXSIZE" val="20"/>
  <p:tag name="IGUANATEXCURSOR" val="325"/>
  <p:tag name="TRANSPARENCY" val="Wahr"/>
  <p:tag name="COLORHEX" val="000000"/>
  <p:tag name="LATEXENGINEID" val="0"/>
  <p:tag name="TEMPFOLDER" val="c:\temp\"/>
  <p:tag name="LATEXFORMHEIGHT" val="320"/>
  <p:tag name="LATEXFORMWIDTH" val="6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,1646"/>
  <p:tag name="ORIGINALWIDTH" val="966,6292"/>
  <p:tag name="OUTPUTTYPE" val="PNG"/>
  <p:tag name="IGUANATEXVERSION" val="161"/>
  <p:tag name="LATEXADDIN" val="\documentclass{article}&#10;\usepackage{amsmath}&#10;\pagestyle{empty}&#10;\begin{document}&#10;&#10;\begin{align*}&#10;\langle \vec{k}|\hat{S}_{i}^x|\vec{k}\rangle &amp;= 0\\&#10;\langle \vec{k}|\hat{S}_{i}^y|\vec{k}\rangle &amp;= 0\\&#10;\langle \vec{k}|\hat{S}_{i}^z|\vec{k}\rangle &amp;= S - \frac{1}{N}&#10;\end{align*}&#10;&#10;&#10;\end{document}"/>
  <p:tag name="IGUANATEXSIZE" val="20"/>
  <p:tag name="IGUANATEXCURSOR" val="199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361,455"/>
  <p:tag name="OUTPUTTYPE" val="PNG"/>
  <p:tag name="IGUANATEXVERSION" val="161"/>
  <p:tag name="LATEXADDIN" val="\documentclass{article}&#10;\usepackage{amsmath}&#10;\pagestyle{empty}&#10;\begin{document}&#10;&#10;&#10;\begin{align*}&#10;\left[ \hat{S}_i^x,\hat{S}_j^y \right] = \text{i}\hat{S}_i^z  \delta_{i,j}  \qquad + \text{cyclic permutation}&#10;\end{align*}&#10;&#10;\end{document}"/>
  <p:tag name="IGUANATEXSIZE" val="20"/>
  <p:tag name="IGUANATEXCURSOR" val="15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556,4305"/>
  <p:tag name="OUTPUTTYPE" val="PNG"/>
  <p:tag name="IGUANATEXVERSION" val="162"/>
  <p:tag name="LATEXADDIN" val="\documentclass{article}&#10;\usepackage{amsmath}&#10;\pagestyle{empty}&#10;\begin{document}&#10;&#10;\begin{align*}&#10;\mathcal{H}|\vec{k}\rangle &amp;= \ldots&#10;\end{align*}&#10;&#10;&#10;\end{document}"/>
  <p:tag name="IGUANATEXSIZE" val="20"/>
  <p:tag name="IGUANATEXCURSOR" val="132"/>
  <p:tag name="TRANSPARENCY" val="Wahr"/>
  <p:tag name="COLORHEX" val="000000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0,229"/>
  <p:tag name="ORIGINALWIDTH" val="4346,457"/>
  <p:tag name="OUTPUTTYPE" val="PNG"/>
  <p:tag name="IGUANATEXVERSION" val="161"/>
  <p:tag name="LATEXADDIN" val="\documentclass{article}&#10;\usepackage{amsmath}&#10;\pagestyle{empty}&#10;\begin{document}&#10;&#10;\begin{align*}&#10;\mathcal{H}|\vec{k}\rangle &amp;= \frac{1}{\sqrt{N}} \sum_n \exp\left({\text{i}\vec{k}\cdot\vec{r}_n}\right) \mathcal{H} |n\rangle\\&#10; &amp;= \frac{1}{\sqrt{N}} \sum_n \exp\left({\text{i}\vec{k}\cdot\vec{r}_n}\right)\left(\left(E_0 + 2zJS\right)|n\rangle - 2JS\sum_\Delta|n+ \Delta\rangle \right)\\&#10; &amp;= \frac{1}{\sqrt{N}}\left( \sum_n  \left(E_0 + 2zJS\right)\exp\left({\text{i}\vec{k}\cdot\vec{r}_n}\right) |n\rangle -  2JS\sum_{n,\Delta} \exp\left({\text{i}\vec{k}\cdot\vec{r}_n}\right) |n+\Delta\rangle \right)\\&#10; &amp;= \left(  \left(E_0 + 2zJS\right) |\vec{k}\rangle - \frac{1}{\sqrt{N}} 2JS\sum_{\Delta, m} \exp\left({\text{i}\vec{k}\cdot\vec{r}_{m-\Delta}}\right)  |m\rangle \right)\\&#10; &amp;= \left(  \left(E_0 + 2zJS\right) |\vec{k}\rangle - 2JS\sum_{\Delta} \exp\left(-\text{i}\vec{k}\cdot\vec{r}_\Delta \right) |\vec{k}\rangle \right)\\&#10;\end{align*}&#10;&#10;&#10;\end{document}"/>
  <p:tag name="IGUANATEXSIZE" val="20"/>
  <p:tag name="IGUANATEXCURSOR" val="830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3,041"/>
  <p:tag name="ORIGINALWIDTH" val="4011,999"/>
  <p:tag name="OUTPUTTYPE" val="PNG"/>
  <p:tag name="IGUANATEXVERSION" val="161"/>
  <p:tag name="LATEXADDIN" val="\documentclass{article}&#10;\usepackage{amsmath}&#10;\pagestyle{empty}&#10;\begin{document}&#10;&#10;\begin{align*}&#10;\mathcal{H}|\vec{k}\rangle  &amp;= \left(  \left(E_0 + 2zJS\right) |\vec{k}\rangle + 2JS\sum_{\Delta&gt;0} -\exp\left(-\text{i}\vec{k}\cdot\vec{r}_\Delta \right) -\exp\left(\text{i}\vec{k}\cdot\vec{r}_\Delta \right) |\vec{k}\rangle \right)\\&#10;&amp;= \left(  \left(E_0 + 2zJS\right) |\vec{k}\rangle + 2JS\sum_{\Delta&gt;0} -2\cos\left(\vec{k}\cdot\vec{r}_\Delta \right) |\vec{k}\rangle \right)\\&#10;&amp;= \left(  \left(E_0 + 2zJS\right) |\vec{k}\rangle + 2JS\sum_{\Delta} -\cos\left(\vec{k}\cdot\vec{r}_\Delta \right) |\vec{k}\rangle \right)\\&#10;&amp;= \left(  E_0  |\vec{k}\rangle + 2JS\sum_{\Delta} \left(1 -\cos\left(\vec{k}\cdot\vec{r}_\Delta \right)\right) |\vec{k}\rangle \right)\\&#10;\end{align*}&#10;&#10;&#10;\end{document}"/>
  <p:tag name="IGUANATEXSIZE" val="20"/>
  <p:tag name="IGUANATEXCURSOR" val="633"/>
  <p:tag name="TRANSPARENCY" val="Wahr"/>
  <p:tag name="LATEXENGINEID" val="0"/>
  <p:tag name="TEMPFOLDER" val="c:\temp\"/>
  <p:tag name="LATEXFORMHEIGHT" val="447"/>
  <p:tag name="LATEXFORMWIDTH" val="993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7,9377"/>
  <p:tag name="ORIGINALWIDTH" val="2421,447"/>
  <p:tag name="OUTPUTTYPE" val="PNG"/>
  <p:tag name="IGUANATEXVERSION" val="161"/>
  <p:tag name="LATEXADDIN" val="\documentclass{article}&#10;\usepackage{amsmath}&#10;\pagestyle{empty}&#10;\begin{document}&#10;&#10;&#10;\begin{align*}&#10;\mathcal{H} |\vec{k}\rangle &amp;=  \left( E_0  |\vec{k}\rangle + 4JS \left(1 -\cos\left(\vec{k}\cdot\vec{r}_\Delta \right)\right) |\vec{k}\rangle \right)\\&#10;\Delta E &amp;=   4JS \left(1 -\cos\left(\vec{k}\cdot\vec{r}_\Delta \right)\right)&#10;\end{align*}&#10;&#10;\end{document}"/>
  <p:tag name="IGUANATEXSIZE" val="20"/>
  <p:tag name="IGUANATEXCURSOR" val="262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857,893"/>
  <p:tag name="OUTPUTTYPE" val="PNG"/>
  <p:tag name="IGUANATEXVERSION" val="161"/>
  <p:tag name="LATEXADDIN" val="\documentclass{article}&#10;\usepackage{amsmath}&#10;\pagestyle{empty}&#10;\begin{document}&#10;&#10;&#10;\begin{align*}&#10;\mathcal{H}_Z |\vec{k}\rangle =  \left(   E_{0,Z} + B^z + 2 JS\sum_{\Delta} \left(1-\cos(\vec{k}\vec{r}_\Delta) \right) \right)|k\rangle\\&#10;\end{align*}&#10;&#10;\end{document}"/>
  <p:tag name="IGUANATEXSIZE" val="20"/>
  <p:tag name="IGUANATEXCURSOR" val="14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,618"/>
  <p:tag name="ORIGINALWIDTH" val="3346,832"/>
  <p:tag name="OUTPUTTYPE" val="PNG"/>
  <p:tag name="IGUANATEXVERSION" val="161"/>
  <p:tag name="LATEXADDIN" val="\documentclass{article}&#10;\usepackage{amsmath}&#10;\pagestyle{empty}&#10;\begin{document}&#10;&#10;\begin{align*}&#10;\mathcal{H}_Z &amp;= -  \sum_{i, \Delta} J \cdot \hat{S}_i \cdot \hat{S}_{i+\Delta} - \sum_i \vec{B} \cdot \hat{S}_i \\&#10;&amp;= -  \sum_{i, \Delta} J \cdot \hat{S}_i \cdot \hat{S}_{i+\Delta}  - \sum_i {B}^z \cdot \hat{S}_i^z \\&#10;&amp;= - \sum_{i, \Delta} J \cdot \left( \frac{1}{2} \left\{ \hat{S}_i^+ \hat{S}_{i+\Delta}^- +\hat{S}_i^- \hat{S}_{i+\Delta}^+\right\} + \hat{S}_i^z  \hat{S}_{i+\Delta}^z  \right)+ {B}^z\hat{S}_i^z&#10;\end{align*}&#10;&#10;&#10;\end{document}"/>
  <p:tag name="IGUANATEXSIZE" val="20"/>
  <p:tag name="IGUANATEXCURSOR" val="496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1492,313"/>
  <p:tag name="OUTPUTTYPE" val="PNG"/>
  <p:tag name="IGUANATEXVERSION" val="161"/>
  <p:tag name="LATEXADDIN" val="\documentclass{article}&#10;\usepackage{amsmath}&#10;\pagestyle{empty}&#10;\begin{document}&#10;&#10;&#10;\begin{align*}&#10;E_{0,Z} = - z J N \cdot S^2 - NSB^z&#10;\end{align*}&#10;&#10;\end{document}"/>
  <p:tag name="IGUANATEXSIZE" val="20"/>
  <p:tag name="IGUANATEXCURSOR" val="12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9543"/>
  <p:tag name="ORIGINALWIDTH" val="793,4008"/>
  <p:tag name="OUTPUTTYPE" val="PNG"/>
  <p:tag name="IGUANATEXVERSION" val="161"/>
  <p:tag name="LATEXADDIN" val="\documentclass{article}&#10;\usepackage{amsmath}&#10;\pagestyle{empty}&#10;\begin{document}&#10;&#10;&#10;\begin{align*}&#10;\hat{S}_i^+ &amp;= \hat{S}_i^x + \text{i} \hat{S}_i^y \\&#10;\hat{S}_i^- &amp;= \hat{S}_i^x - \text{i} \hat{S}_i^y \\&#10;\end{alig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7,863"/>
  <p:tag name="ORIGINALWIDTH" val="4133,483"/>
  <p:tag name="OUTPUTTYPE" val="PNG"/>
  <p:tag name="IGUANATEXVERSION" val="162"/>
  <p:tag name="LATEXADDIN" val="\documentclass{article}&#10;\usepackage{amsmath}&#10;\pagestyle{empty}&#10;\begin{document}&#10;&#10;\begin{align*}&#10;\mathcal{H}|\vec{k}\rangle &#10; &amp;= \frac{1}{\sqrt{N}}\left( \sum_n  \left(E_0 + 2JS\right)\exp^{\text{i}\vec{k}\cdot\vec{r}_n} |n\rangle -  JS\sum_{n,j} \exp^{\text{i}\vec{k}\cdot\vec{r}_n-\text{i}\vec{k}\cdot\vec{r}_j} \exp^{\text{i}\vec{k}\cdot\vec{r}_j} |j\rangle \right)\\&#10; &amp;=\left(   \left(E_0 + 2JS\right) |k\rangle -  \frac{1}{\sqrt{N}} JS\sum_{\Delta}\sum_{j} \exp^{\text{i}\vec{k}\cdot\vec{r}_\Delta} \exp^{\text{i}\vec{k}\cdot\vec{r}_j} |j\rangle \right)\\&#10; &amp;= \left(   \left(E_0 + 2JS\right) |k\rangle -  JS\sum_{\Delta} \exp^{\text{i}\vec{k}\cdot\vec{r}_\Delta} |k\rangle \right)\\&#10; &amp;= \left(   E_0  |k\rangle -  JS\sum_{\Delta} \left(2-\exp^{\text{i}\vec{k}\cdot\vec{r}_\Delta} \right)|k\rangle \right)\\&#10; &amp;= \left(   E_0  |k\rangle -  JS\sum_{\Delta&gt;0} \left(2-\exp^{\text{i}\vec{k}\cdot\vec{r}_\Delta}-\exp^{-\text{i}\vec{k}\cdot\vec{r}_\Delta} \right)|k\rangle \right)\\&#10; &amp;= \left(   E_0  |k\rangle -  JS\sum_{\Delta&gt;0} \left(2-2\cdot \cos(\vec{k}\vec{r}_\Delta) \right)|k\rangle \right)\\&#10; &amp;= \left(   E_0  - 2 JS\sum_{\Delta&gt;0} \left(1-\cos(\vec{k}\vec{r}_\Delta) \right) \right)|k\rangle\\&#10;\end{align*}&#10;&#10;&#10;\end{document}"/>
  <p:tag name="IGUANATEXSIZE" val="20"/>
  <p:tag name="IGUANATEXCURSOR" val="1103"/>
  <p:tag name="TRANSPARENCY" val="Wahr"/>
  <p:tag name="COLORHEX" val="000000"/>
  <p:tag name="LATEXENGINEID" val="0"/>
  <p:tag name="TEMPFOLDER" val="c:\temp\"/>
  <p:tag name="LATEXFORMHEIGHT" val="447"/>
  <p:tag name="LATEXFORMWIDTH" val="993,75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41,62"/>
  <p:tag name="OUTPUTTYPE" val="PNG"/>
  <p:tag name="IGUANATEXVERSION" val="161"/>
  <p:tag name="LATEXADDIN" val="\documentclass{article}&#10;\usepackage{amsmath}&#10;\pagestyle{empty}&#10;\begin{document}&#10;&#10;\begin{align*}&#10;\left[ \hat{S}_i^z,\hat{S}_j^\pm \right] = \pm \hat{S}_i^\pm \delta_{i,j}&#10;\end{align*}&#10;&#10;&#10;\end{document}"/>
  <p:tag name="IGUANATEXSIZE" val="20"/>
  <p:tag name="IGUANATEXCURSOR" val="15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2,606"/>
  <p:tag name="ORIGINALWIDTH" val="2194,976"/>
  <p:tag name="OUTPUTTYPE" val="PNG"/>
  <p:tag name="IGUANATEXVERSION" val="162"/>
  <p:tag name="LATEXADDIN" val="\documentclass{article}&#10;\usepackage{amsmath}&#10;\pagestyle{empty}&#10;\begin{document}&#10;&#10;\begin{align*}&#10;|\langle m|\vec{k}\rangle|^2 &amp;= \left|\frac{1}{\sqrt{N}} \sum_n \exp\left({\text{i}\vec{k}\cdot\vec{r}_n}\right)\langle m| n\rangle\right|^2\\&#10;&amp;= \left|\frac{1}{\sqrt{N}} \sum_n \exp\left({\text{i}\vec{k}\cdot\vec{r}_n}\right)\delta_{m,n}\right|^2\\&#10;&amp;= \frac{1}{N} \left|  \exp\left({\text{i}\vec{k}\cdot\vec{r}_m}\right)\right|^2 = \frac{1}{N}&#10;\end{align*}&#10;&#10;&#10;\end{document}"/>
  <p:tag name="IGUANATEXSIZE" val="20"/>
  <p:tag name="IGUANATEXCURSOR" val="417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2111"/>
  <p:tag name="ORIGINALWIDTH" val="1614,548"/>
  <p:tag name="OUTPUTTYPE" val="PNG"/>
  <p:tag name="IGUANATEXVERSION" val="162"/>
  <p:tag name="LATEXADDIN" val="\documentclass{article}&#10;\usepackage{amsmath}&#10;\pagestyle{empty}&#10;\begin{document}&#10;&#10;\begin{align*}&#10;|\vec{k}\rangle = \frac{1}{\sqrt{N}} \sum_n \exp\left({\text{i}\vec{k}\cdot\vec{r}_n}\right) |n\rangle&#10;\end{align*}&#10;&#10;&#10;\end{document}"/>
  <p:tag name="IGUANATEXSIZE" val="20"/>
  <p:tag name="IGUANATEXCURSOR" val="18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6,4829"/>
  <p:tag name="OUTPUTTYPE" val="PNG"/>
  <p:tag name="IGUANATEXVERSION" val="162"/>
  <p:tag name="LATEXADDIN" val="\documentclass{article}&#10;\usepackage{amsmath}&#10;\pagestyle{empty}&#10;\begin{document}&#10;&#10;\begin{align*}&#10;\hbar \vec{k}&#10;\end{align*}&#10;&#10;&#10;\end{document}"/>
  <p:tag name="IGUANATEXSIZE" val="20"/>
  <p:tag name="IGUANATEXCURSOR" val="10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317,2103"/>
  <p:tag name="OUTPUTTYPE" val="PNG"/>
  <p:tag name="IGUANATEXVERSION" val="161"/>
  <p:tag name="LATEXADDIN" val="\documentclass{article}&#10;\usepackage{amsmath}&#10;\pagestyle{empty}&#10;\begin{document}&#10;&#10;\begin{align*}&#10;\hbar E(\vec{k})&#10;\end{align*}&#10;&#10;&#10;\end{document}"/>
  <p:tag name="IGUANATEXSIZE" val="20"/>
  <p:tag name="IGUANATEXCURSOR" val="103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,6921"/>
  <p:tag name="ORIGINALWIDTH" val="1808,774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dots \propto T^{3/2}&#10;\end{align*}&#10;&#10;&#10;\end{document}"/>
  <p:tag name="IGUANATEXSIZE" val="20"/>
  <p:tag name="IGUANATEXCURSOR" val="154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005,624"/>
  <p:tag name="OUTPUTTYPE" val="PNG"/>
  <p:tag name="IGUANATEXVERSION" val="161"/>
  <p:tag name="LATEXADDIN" val="\documentclass{article}&#10;\usepackage{amsmath}&#10;\pagestyle{empty}&#10;\begin{document}&#10;&#10;\begin{align*}&#10;\left[ \hat{S}_i^+,\hat{S}_j^- \right] = 2 \hat{S}_i^z \delta_{i,j}&#10;\end{align*}&#10;&#10;&#10;\end{document}"/>
  <p:tag name="IGUANATEXSIZE" val="20"/>
  <p:tag name="IGUANATEXCURSOR" val="15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96,85"/>
  <p:tag name="OUTPUTTYPE" val="PNG"/>
  <p:tag name="IGUANATEXVERSION" val="162"/>
  <p:tag name="LATEXADDIN" val="\documentclass{article}&#10;\usepackage{amsmath}&#10;\pagestyle{empty}&#10;\begin{document}&#10;&#10;\begin{align*}&#10;\hat{S}_{\text{tot.}}^z|\vec{k}\rangle &#10;&amp;= (NS-1) |\vec{k}\rangle&#10;\end{align*}&#10;&#10;&#10;\end{document}"/>
  <p:tag name="IGUANATEXSIZE" val="20"/>
  <p:tag name="IGUANATEXCURSOR" val="135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0,1575"/>
  <p:tag name="ORIGINALWIDTH" val="3320,585"/>
  <p:tag name="OUTPUTTYPE" val="PNG"/>
  <p:tag name="IGUANATEXVERSION" val="162"/>
  <p:tag name="LATEXADDIN" val="\documentclass{article}&#10;\usepackage{amsmath}&#10;\pagestyle{empty}&#10;\begin{document}&#10;&#10;&#10;\begin{align*}&#10;n_{\text{magnon}} &amp;\approx \int_0^\infty \frac{\text{DOS}(\omega)\text{d}\omega}{\exp(\hbar\omega/k_B T) -1}\\&#10;&amp;= \left(\frac{k_BT}{\hbar}\right)^\frac{3}{2} \int_0^\infty \frac{\sqrt{\frac{\hbar\omega}{k_BT}}}{\exp(\hbar\omega/k_B T) -1} \text{d} \left(\frac{\hbar\omega}{k_BT}\right) \propto T^{3/2}&#10;\end{align*}&#10;&#10;&#10;\end{document}"/>
  <p:tag name="IGUANATEXSIZE" val="20"/>
  <p:tag name="IGUANATEXCURSOR" val="382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6,183"/>
  <p:tag name="ORIGINALWIDTH" val="1370,829"/>
  <p:tag name="OUTPUTTYPE" val="PNG"/>
  <p:tag name="IGUANATEXVERSION" val="161"/>
  <p:tag name="LATEXADDIN" val="\documentclass{article}&#10;\usepackage{amsmath}&#10;\pagestyle{empty}&#10;\begin{document}&#10;&#10;\begin{align*}&#10;\hbar \omega \approx 2J S k^2 a^2\\&#10;\omega \approx k^2&#10;DOS(k)\text{d}k \propto q^2 \text{d}q\\&#10;DOS\text{d}\omega \propto \sqrt{\omega} \text{d}\omega&#10;\end{align*}&#10;&#10;&#10;&#10;\end{document}"/>
  <p:tag name="IGUANATEXSIZE" val="20"/>
  <p:tag name="IGUANATEXCURSOR" val="245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OUTPUTTYPE" val="PNG"/>
  <p:tag name="IGUANATEXVERSION" val="162"/>
  <p:tag name="LATEXADDIN" val="\documentclass{article}&#10;\usepackage{amsmath}&#10;\pagestyle{empty}&#10;\begin{document}&#10;&#10;&#10;\begin{align*}&#10;|0\rangle&#10;\end{align*}&#10;&#10;\end{document}"/>
  <p:tag name="IGUANATEXSIZE" val="20"/>
  <p:tag name="IGUANATEXCURSOR" val="11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,4837"/>
  <p:tag name="OUTPUTTYPE" val="PNG"/>
  <p:tag name="IGUANATEXVERSION" val="162"/>
  <p:tag name="LATEXADDIN" val="\documentclass{article}&#10;\usepackage{amsmath}&#10;\pagestyle{empty}&#10;\begin{document}&#10;&#10;&#10;\begin{align*}&#10;|n\rangle&#10;\end{align*}&#10;&#10;\end{document}"/>
  <p:tag name="IGUANATEXSIZE" val="20"/>
  <p:tag name="IGUANATEXCURSOR" val="99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4,117"/>
  <p:tag name="ORIGINALWIDTH" val="3055,118"/>
  <p:tag name="OUTPUTTYPE" val="PNG"/>
  <p:tag name="IGUANATEXVERSION" val="161"/>
  <p:tag name="LATEXADDIN" val="\documentclass{article}&#10;\usepackage{amsmath}&#10;\pagestyle{empty}&#10;\begin{document}&#10;&#10;\begin{align*}&#10;\mathcal{H} &amp;= -  \sum_{i, \Delta} J_{i,i+\Delta} \cdot \hat{S}_i \cdot \hat{S}_{i+\Delta} \\&#10;&amp;= - \sum_{i, \Delta} J_{i,i+\Delta} \cdot \left( \hat{S}_i^x  \hat{S}_j^x + \hat{S}_i^y  \hat{S}_{i+\Delta}^y + \hat{S}_i^z \hat{S}_{i+\Delta}^z \right)\\&#10;&amp;= - \sum_{i, \Delta} J_{i,i+\Delta} \cdot \left( \frac{1}{2} \left\{ \hat{S}_i^+ \hat{S}_{i+\Delta}^- +\hat{S}_i^- \hat{S}_{i+\Delta}^+\right\} + \hat{S}_i^z  \hat{S}_{i+\Delta}^z \right)&#10;\end{align*}&#10;&#10;&#10;\end{document}"/>
  <p:tag name="IGUANATEXSIZE" val="20"/>
  <p:tag name="IGUANATEXCURSOR" val="351"/>
  <p:tag name="TRANSPARENCY" val="Wahr"/>
  <p:tag name="LATEXENGINEID" val="0"/>
  <p:tag name="TEMPFOLDER" val="c:\temp\"/>
  <p:tag name="LATEXFORMHEIGHT" val="320"/>
  <p:tag name="LATEXFORMWIDTH" val="1077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0,2025"/>
  <p:tag name="OUTPUTTYPE" val="PNG"/>
  <p:tag name="IGUANATEXVERSION" val="162"/>
  <p:tag name="LATEXADDIN" val="\documentclass{article}&#10;\usepackage{amsmath}&#10;\pagestyle{empty}&#10;\begin{document}&#10;&#10;\begin{align*}&#10;\sigma \leq 2S&#10;\end{align*}&#10;&#10;&#10;\end{document}"/>
  <p:tag name="IGUANATEXSIZE" val="20"/>
  <p:tag name="IGUANATEXCURSOR" val="11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464,192"/>
  <p:tag name="OUTPUTTYPE" val="PNG"/>
  <p:tag name="IGUANATEXVERSION" val="162"/>
  <p:tag name="LATEXADDIN" val="\documentclass{article}&#10;\usepackage{amsmath}&#10;\pagestyle{empty}&#10;\begin{document}&#10;&#10;\begin{align*}&#10;\hat{S}_n^- |n_{2S}\rangle =  \sqrt{2S} \sqrt{2S+1} \sqrt{1-\frac{2S}{2S}}|n_{2S+1}\rangle = 0 &#10;\end{align*}&#10;&#10;&#10;\end{document}"/>
  <p:tag name="IGUANATEXSIZE" val="20"/>
  <p:tag name="IGUANATEXCURSOR" val="190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,4653"/>
  <p:tag name="ORIGINALWIDTH" val="1666,292"/>
  <p:tag name="OUTPUTTYPE" val="PNG"/>
  <p:tag name="IGUANATEXVERSION" val="162"/>
  <p:tag name="LATEXADDIN" val="\documentclass{article}&#10;\usepackage{amsmath}&#10;\pagestyle{empty}&#10;\begin{document}&#10;&#10;\begin{align*}&#10;|n_\sigma\rangle =   |S,S,\ldots,\underbrace{S-\sigma_n}_{n},\ldots,S\rangle&#10;\end{align*}&#10;&#10;&#10;\end{document}"/>
  <p:tag name="IGUANATEXSIZE" val="20"/>
  <p:tag name="IGUANATEXCURSOR" val="151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04,237"/>
  <p:tag name="OUTPUTTYPE" val="PNG"/>
  <p:tag name="IGUANATEXVERSION" val="162"/>
  <p:tag name="LATEXADDIN" val="\documentclass{article}&#10;\usepackage{amsmath}&#10;\pagestyle{empty}&#10;\begin{document}&#10;&#10;\begin{align*}&#10;\hat{S}_n^+ |n_\sigma\rangle =  \sqrt{2S}\sqrt{1-\frac{\sigma_n -1}{2S}} \sqrt{\sigma_n}|n_{\sigma-1}\rangle &#10;\end{align*}&#10;&#10;&#10;\end{document}"/>
  <p:tag name="IGUANATEXSIZE" val="20"/>
  <p:tag name="IGUANATEXCURSOR" val="19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2110,986"/>
  <p:tag name="OUTPUTTYPE" val="PNG"/>
  <p:tag name="IGUANATEXVERSION" val="162"/>
  <p:tag name="LATEXADDIN" val="\documentclass{article}&#10;\usepackage{amsmath}&#10;\pagestyle{empty}&#10;\begin{document}&#10;&#10;\begin{align*}&#10;\hat{S}_n^- |n_\sigma\rangle =  \sqrt{2S} \sqrt{\sigma_n+1} \sqrt{1-\frac{\sigma_n}{2S}}|n_{\sigma+1}\rangle &#10;\end{align*}&#10;&#10;&#10;\end{document}"/>
  <p:tag name="IGUANATEXSIZE" val="20"/>
  <p:tag name="IGUANATEXCURSOR" val="178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1100,862"/>
  <p:tag name="OUTPUTTYPE" val="PNG"/>
  <p:tag name="IGUANATEXVERSION" val="162"/>
  <p:tag name="LATEXADDIN" val="\documentclass{article}&#10;\usepackage{amsmath}&#10;\pagestyle{empty}&#10;\begin{document}&#10;&#10;\begin{align*}&#10;\hat{a}_n |n_\sigma\rangle =  \sqrt{\sigma_n} |n_{\sigma-1}\rangle  &#10;\end{align*}&#10;&#10;&#10;\end{document}"/>
  <p:tag name="IGUANATEXSIZE" val="20"/>
  <p:tag name="IGUANATEXCURSOR" val="153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14,586"/>
  <p:tag name="OUTPUTTYPE" val="PNG"/>
  <p:tag name="IGUANATEXVERSION" val="162"/>
  <p:tag name="LATEXADDIN" val="\documentclass{article}&#10;\usepackage{amsmath}&#10;\pagestyle{empty}&#10;\begin{document}&#10;&#10;\begin{align*}&#10;\hat{a}^\dagger_n |n_\sigma\rangle =  \sqrt{\sigma_n +1} |n_{\sigma+1}\rangle  &#10;\end{align*}&#10;&#10;&#10;\end{document}"/>
  <p:tag name="IGUANATEXSIZE" val="20"/>
  <p:tag name="IGUANATEXCURSOR" val="166"/>
  <p:tag name="TRANSPARENCY" val="Wahr"/>
  <p:tag name="COLORHEX" val="000000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PPT_UniK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7" id="{C2ACFBF1-D273-2A45-BA74-4F502F60B375}" vid="{0EE5357B-5458-6C42-B046-B27BD377E1C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Präsentation_16-9</Template>
  <TotalTime>0</TotalTime>
  <Words>5994</Words>
  <Application>Microsoft Office PowerPoint</Application>
  <PresentationFormat>Breitbild</PresentationFormat>
  <Paragraphs>2328</Paragraphs>
  <Slides>111</Slides>
  <Notes>64</Notes>
  <HiddenSlides>33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111</vt:i4>
      </vt:variant>
    </vt:vector>
  </HeadingPairs>
  <TitlesOfParts>
    <vt:vector size="116" baseType="lpstr">
      <vt:lpstr>Amiri</vt:lpstr>
      <vt:lpstr>Arial</vt:lpstr>
      <vt:lpstr>Calibri</vt:lpstr>
      <vt:lpstr>Cambria Math</vt:lpstr>
      <vt:lpstr>PPT_UniKN</vt:lpstr>
      <vt:lpstr>PowerPoint-Präsentation</vt:lpstr>
      <vt:lpstr>Motivation</vt:lpstr>
      <vt:lpstr>Motivation</vt:lpstr>
      <vt:lpstr>Classification</vt:lpstr>
      <vt:lpstr>Spin-operators</vt:lpstr>
      <vt:lpstr>Spin-operators</vt:lpstr>
      <vt:lpstr>Heisenberg Theory of Ferromagnetism</vt:lpstr>
      <vt:lpstr>Heisenberg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Bloch Theory of Ferromagnetism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</vt:lpstr>
      <vt:lpstr>Ferromagnetic Dispersion relation with a magnetic Field</vt:lpstr>
      <vt:lpstr>Ferromagnetic Dispersion relation with a magnetic Field</vt:lpstr>
      <vt:lpstr>Heisenberg Hamiltonian</vt:lpstr>
      <vt:lpstr>Recap</vt:lpstr>
      <vt:lpstr>Recap</vt:lpstr>
      <vt:lpstr>Recap</vt:lpstr>
      <vt:lpstr>Recap</vt:lpstr>
      <vt:lpstr>Recap</vt:lpstr>
      <vt:lpstr>Magnons as Bosons</vt:lpstr>
      <vt:lpstr>Magnons as Bosons</vt:lpstr>
      <vt:lpstr>Magnons as Bosons</vt:lpstr>
      <vt:lpstr>Spin-Boson Transformation</vt:lpstr>
      <vt:lpstr>A Spin-Boson Transformation</vt:lpstr>
      <vt:lpstr>A Spin-Boson Transformation</vt:lpstr>
      <vt:lpstr>A Spin-Boson Transformation</vt:lpstr>
      <vt:lpstr>The Holstein Primakoff Spin-Boson Transformation</vt:lpstr>
      <vt:lpstr>PowerPoint-Präsentation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Simple Spin-Boson Transformation</vt:lpstr>
      <vt:lpstr>Holstein-Primakoff(HP)</vt:lpstr>
      <vt:lpstr>Holstein-Primakoff(HP)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</vt:lpstr>
      <vt:lpstr>Holstein-Primakoff &amp; Bogolibuv transformation</vt:lpstr>
      <vt:lpstr>Holstein-Primakoff &amp; Bogoliubov transformation</vt:lpstr>
      <vt:lpstr>Holstein-Primakoff &amp; Bogoliubov transformation</vt:lpstr>
      <vt:lpstr>Holstein-Primakoff &amp; Bogoliubov transformation</vt:lpstr>
      <vt:lpstr>Visualising a Magnon</vt:lpstr>
      <vt:lpstr>Outlook</vt:lpstr>
      <vt:lpstr>Weiss-Model eines Ferromagneten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Heisenbergs Theorie des Ferromagnetismus</vt:lpstr>
      <vt:lpstr>Weitere Arten von magnetischer Ordnung</vt:lpstr>
      <vt:lpstr>NEWSFLASH</vt:lpstr>
      <vt:lpstr>Woher kommt die Aufruhr?</vt:lpstr>
      <vt:lpstr>Woher kommt die Aufruhr?</vt:lpstr>
      <vt:lpstr>Woher kommt die Aufruhr?</vt:lpstr>
      <vt:lpstr>Woher kommt die Aufruhr?</vt:lpstr>
      <vt:lpstr>Woher kommt die Aufruhr?</vt:lpstr>
      <vt:lpstr>Symmetrien</vt:lpstr>
      <vt:lpstr>Symmetrien</vt:lpstr>
      <vt:lpstr>Symmetrien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Phasen des Magnetismus</vt:lpstr>
      <vt:lpstr>Symmetrie Beschreibung der Phasen</vt:lpstr>
      <vt:lpstr>Symmetrie Beschreibung der Phasen</vt:lpstr>
      <vt:lpstr>Symmetrie Beschreibung der Phasen</vt:lpstr>
      <vt:lpstr>Eigenschaften der Phasen </vt:lpstr>
      <vt:lpstr>Altermagnetismus</vt:lpstr>
      <vt:lpstr>Altermagnetismus</vt:lpstr>
      <vt:lpstr>Altermagnetismus</vt:lpstr>
      <vt:lpstr>Symmetrie Beschreibung der Phasen</vt:lpstr>
      <vt:lpstr>Altermagnetismus</vt:lpstr>
      <vt:lpstr>Altermagnetismus</vt:lpstr>
    </vt:vector>
  </TitlesOfParts>
  <Company>Universität Konstanz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mit Bild, Typografie: Arial Bold, maximal  über vier Zeilen</dc:title>
  <dc:creator>Annalena.Kampermann</dc:creator>
  <dc:description>Vorlage Praesentation – Office 2010;_x000d_
Version 010;_x000d_
2015-03-03;</dc:description>
  <cp:lastModifiedBy>Julian Beisch</cp:lastModifiedBy>
  <cp:revision>164</cp:revision>
  <cp:lastPrinted>2024-12-03T20:13:17Z</cp:lastPrinted>
  <dcterms:created xsi:type="dcterms:W3CDTF">2022-11-02T07:03:49Z</dcterms:created>
  <dcterms:modified xsi:type="dcterms:W3CDTF">2024-12-14T23:41:28Z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10.10.2014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010</vt:lpwstr>
  </property>
  <property fmtid="{D5CDD505-2E9C-101B-9397-08002B2CF9AE}" pid="6" name="Version vom">
    <vt:lpwstr>03.03.2015</vt:lpwstr>
  </property>
</Properties>
</file>